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400" r:id="rId4"/>
    <p:sldId id="265" r:id="rId5"/>
    <p:sldId id="2401" r:id="rId6"/>
    <p:sldId id="258" r:id="rId7"/>
    <p:sldId id="259" r:id="rId8"/>
    <p:sldId id="260" r:id="rId9"/>
    <p:sldId id="261" r:id="rId10"/>
    <p:sldId id="262" r:id="rId11"/>
    <p:sldId id="263" r:id="rId12"/>
    <p:sldId id="2388" r:id="rId13"/>
    <p:sldId id="266" r:id="rId14"/>
    <p:sldId id="267" r:id="rId15"/>
    <p:sldId id="298" r:id="rId16"/>
    <p:sldId id="2398" r:id="rId17"/>
    <p:sldId id="304" r:id="rId18"/>
    <p:sldId id="2393" r:id="rId19"/>
    <p:sldId id="2403" r:id="rId20"/>
    <p:sldId id="271" r:id="rId21"/>
    <p:sldId id="273" r:id="rId22"/>
    <p:sldId id="2404" r:id="rId23"/>
    <p:sldId id="285" r:id="rId24"/>
    <p:sldId id="2397" r:id="rId25"/>
    <p:sldId id="270" r:id="rId26"/>
    <p:sldId id="323" r:id="rId27"/>
  </p:sldIdLst>
  <p:sldSz cx="9144000" cy="6858000" type="screen4x3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0"/>
    <a:srgbClr val="0432FF"/>
    <a:srgbClr val="942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4" autoAdjust="0"/>
    <p:restoredTop sz="94277"/>
  </p:normalViewPr>
  <p:slideViewPr>
    <p:cSldViewPr snapToGrid="0" snapToObjects="1">
      <p:cViewPr>
        <p:scale>
          <a:sx n="50" d="100"/>
          <a:sy n="50" d="100"/>
        </p:scale>
        <p:origin x="1640" y="23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CF5C1-DF84-465D-87F5-5575507FA9BA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76D7C-1033-45B1-8896-A19D4947F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1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76D7C-1033-45B1-8896-A19D4947F9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93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EDB2-2A15-46AC-BAD3-A8EC1C2FAC7A}" type="datetime1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AE9B-0E4E-45B6-B484-1A4374F3AC94}" type="datetime1">
              <a:rPr lang="en-US" smtClean="0"/>
              <a:t>11/3/2022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8D15-459C-4104-A0E6-EB5384A7E0D5}" type="datetime1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5044D-821F-4203-8966-33A3F36D97CD}" type="datetime1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68B1D-CAEA-4C22-BF83-1EC5D1C9BB15}" type="datetime1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8C30D-22FE-4855-B5B4-A1097B753C42}" type="datetime1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777B-7795-4C48-B68D-562D8CD60DA5}" type="datetime1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9695-0E8F-4CA0-8FFC-8D8D71B79201}" type="datetime1">
              <a:rPr lang="en-US" smtClean="0"/>
              <a:t>11/3/2022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CCA0-E9E7-4A9C-AABA-6512757AB127}" type="datetime1">
              <a:rPr lang="en-US" smtClean="0"/>
              <a:t>11/3/2022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549D7-026E-4D59-BEAC-A4352246D370}" type="datetime1">
              <a:rPr lang="en-US" smtClean="0"/>
              <a:t>11/3/2022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3CD3-E67C-42E8-B591-713B814095FF}" type="datetime1">
              <a:rPr lang="en-US" smtClean="0"/>
              <a:t>11/3/2022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2BCC-43D2-411B-94AB-DF03CA172015}" type="datetime1">
              <a:rPr lang="en-US" smtClean="0"/>
              <a:t>11/3/2022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FD1AFAF-239E-4D21-A547-FDB0DBE2ED2D}" type="datetime1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premierchristianity.com/opinion/official-mourning-for-the-queen-is-over-but-her-family-still-need-our-prayers/13911.articl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hyperlink" Target="https://thebereavementjourney.org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408350390?h=01e532611b&amp;app_id=122963" TargetMode="External"/><Relationship Id="rId4" Type="http://schemas.openxmlformats.org/officeDocument/2006/relationships/hyperlink" Target="https://vimeo.com/40835039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ataloss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sleyanchurch.co.uk/" TargetMode="External"/><Relationship Id="rId2" Type="http://schemas.openxmlformats.org/officeDocument/2006/relationships/hyperlink" Target="https://www.lossandhope.org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hyperlink" Target="http://www.ataloss.org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ereavement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hyperlink" Target="http://www.ataloss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drZGa94qVV8&amp;t=182s" TargetMode="External"/><Relationship Id="rId5" Type="http://schemas.openxmlformats.org/officeDocument/2006/relationships/image" Target="../media/image30.png"/><Relationship Id="rId4" Type="http://schemas.openxmlformats.org/officeDocument/2006/relationships/hyperlink" Target="https://youtu.be/drZGa94qVV8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aloss.org/" TargetMode="External"/><Relationship Id="rId2" Type="http://schemas.openxmlformats.org/officeDocument/2006/relationships/hyperlink" Target="http://www.lossandhop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://www.thebereavementjourney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861" y="6079331"/>
            <a:ext cx="8392278" cy="1348730"/>
          </a:xfrm>
        </p:spPr>
        <p:txBody>
          <a:bodyPr/>
          <a:lstStyle/>
          <a:p>
            <a:br>
              <a:rPr lang="en-US" b="1" dirty="0">
                <a:solidFill>
                  <a:srgbClr val="000090"/>
                </a:solidFill>
                <a:latin typeface="Arial"/>
                <a:cs typeface="Arial"/>
              </a:rPr>
            </a:br>
            <a:br>
              <a:rPr lang="en-US" b="1" dirty="0">
                <a:solidFill>
                  <a:srgbClr val="000090"/>
                </a:solidFill>
                <a:latin typeface="Arial"/>
                <a:cs typeface="Arial"/>
              </a:rPr>
            </a:br>
            <a:br>
              <a:rPr lang="en-US" b="1" dirty="0">
                <a:solidFill>
                  <a:srgbClr val="000090"/>
                </a:solidFill>
                <a:latin typeface="Arial"/>
                <a:cs typeface="Arial"/>
              </a:rPr>
            </a:br>
            <a:br>
              <a:rPr lang="en-US" b="1" dirty="0">
                <a:solidFill>
                  <a:srgbClr val="000090"/>
                </a:solidFill>
                <a:latin typeface="Arial"/>
                <a:cs typeface="Arial"/>
              </a:rPr>
            </a:br>
            <a:br>
              <a:rPr lang="en-US" b="1" dirty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‘Supporting Those Who Are Bereaved’</a:t>
            </a:r>
            <a:br>
              <a:rPr lang="en-US" b="1" dirty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sz="3600" b="1" dirty="0">
                <a:solidFill>
                  <a:srgbClr val="000090"/>
                </a:solidFill>
                <a:latin typeface="Arial"/>
                <a:cs typeface="Arial"/>
              </a:rPr>
              <a:t>Faith In Later Life</a:t>
            </a:r>
            <a:b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</a:br>
            <a:b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sz="3200" dirty="0">
                <a:solidFill>
                  <a:srgbClr val="000090"/>
                </a:solidFill>
                <a:latin typeface="Arial"/>
                <a:cs typeface="Arial"/>
              </a:rPr>
              <a:t> Thursday 10 November 2022</a:t>
            </a:r>
            <a:br>
              <a:rPr lang="en-US" sz="3200" dirty="0">
                <a:solidFill>
                  <a:srgbClr val="000090"/>
                </a:solidFill>
                <a:latin typeface="Arial"/>
                <a:cs typeface="Arial"/>
              </a:rPr>
            </a:br>
            <a:br>
              <a:rPr lang="en-US" sz="3200" dirty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sz="3200" dirty="0">
                <a:solidFill>
                  <a:srgbClr val="000090"/>
                </a:solidFill>
                <a:latin typeface="Arial"/>
                <a:cs typeface="Arial"/>
              </a:rPr>
              <a:t>Reverend Cassius Francis</a:t>
            </a:r>
            <a:b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</a:br>
            <a:br>
              <a:rPr lang="en-US" b="1" dirty="0">
                <a:solidFill>
                  <a:srgbClr val="000090"/>
                </a:solidFill>
                <a:latin typeface="Arial"/>
                <a:cs typeface="Arial"/>
              </a:rPr>
            </a:br>
            <a:endParaRPr lang="en-US" dirty="0">
              <a:solidFill>
                <a:schemeClr val="tx1"/>
              </a:solidFill>
              <a:latin typeface="Abadi" panose="020B0604020104020204" pitchFamily="34" charset="0"/>
              <a:cs typeface="Arial"/>
            </a:endParaRPr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9CE6CA30-3ABD-43A8-9F97-9FB8B31351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06" y="446746"/>
            <a:ext cx="4229100" cy="112395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681EBD3-F266-40BE-BFA1-AC151B534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z="1200" smtClean="0"/>
              <a:t>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90083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 txBox="1">
            <a:spLocks noGrp="1"/>
          </p:cNvSpPr>
          <p:nvPr>
            <p:ph type="title"/>
          </p:nvPr>
        </p:nvSpPr>
        <p:spPr>
          <a:xfrm>
            <a:off x="281419" y="107576"/>
            <a:ext cx="8042276" cy="83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Source Sans Pro"/>
              <a:buNone/>
            </a:pPr>
            <a:r>
              <a:rPr lang="en-US" sz="3200" b="1">
                <a:solidFill>
                  <a:srgbClr val="000000"/>
                </a:solidFill>
              </a:rPr>
              <a:t>Why Bereavement Support?</a:t>
            </a:r>
            <a:endParaRPr/>
          </a:p>
        </p:txBody>
      </p:sp>
      <p:sp>
        <p:nvSpPr>
          <p:cNvPr id="145" name="Google Shape;145;p7"/>
          <p:cNvSpPr txBox="1">
            <a:spLocks noGrp="1"/>
          </p:cNvSpPr>
          <p:nvPr>
            <p:ph type="body" idx="1"/>
          </p:nvPr>
        </p:nvSpPr>
        <p:spPr>
          <a:xfrm>
            <a:off x="281419" y="1602510"/>
            <a:ext cx="8927235" cy="473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80"/>
              <a:buNone/>
            </a:pPr>
            <a:r>
              <a:rPr lang="en-US" sz="2800" b="1" dirty="0">
                <a:solidFill>
                  <a:srgbClr val="000090"/>
                </a:solidFill>
              </a:rPr>
              <a:t>Faith Questioning</a:t>
            </a:r>
            <a:endParaRPr sz="2800" dirty="0">
              <a:solidFill>
                <a:srgbClr val="000090"/>
              </a:solidFill>
            </a:endParaRPr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Purpose, God, afterlife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Churches uncomfortable places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Affects all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 dirty="0">
                <a:solidFill>
                  <a:srgbClr val="000090"/>
                </a:solidFill>
              </a:rPr>
              <a:t>      </a:t>
            </a:r>
            <a:endParaRPr dirty="0"/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000" dirty="0">
                <a:solidFill>
                  <a:schemeClr val="dk1"/>
                </a:solidFill>
              </a:rPr>
              <a:t>	</a:t>
            </a:r>
            <a:endParaRPr dirty="0"/>
          </a:p>
        </p:txBody>
      </p:sp>
      <p:pic>
        <p:nvPicPr>
          <p:cNvPr id="146" name="Google Shape;14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3110" y="5979407"/>
            <a:ext cx="3129471" cy="83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2995" y="3231694"/>
            <a:ext cx="3920700" cy="2616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"/>
          <p:cNvSpPr txBox="1">
            <a:spLocks noGrp="1"/>
          </p:cNvSpPr>
          <p:nvPr>
            <p:ph type="title"/>
          </p:nvPr>
        </p:nvSpPr>
        <p:spPr>
          <a:xfrm>
            <a:off x="281419" y="107576"/>
            <a:ext cx="8042276" cy="83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Source Sans Pro"/>
              <a:buNone/>
            </a:pPr>
            <a:r>
              <a:rPr lang="en-US" sz="3200" b="1">
                <a:solidFill>
                  <a:srgbClr val="000000"/>
                </a:solidFill>
              </a:rPr>
              <a:t>Why Bereavement Support?</a:t>
            </a:r>
            <a:endParaRPr/>
          </a:p>
        </p:txBody>
      </p:sp>
      <p:sp>
        <p:nvSpPr>
          <p:cNvPr id="153" name="Google Shape;153;p8"/>
          <p:cNvSpPr txBox="1">
            <a:spLocks noGrp="1"/>
          </p:cNvSpPr>
          <p:nvPr>
            <p:ph type="body" idx="1"/>
          </p:nvPr>
        </p:nvSpPr>
        <p:spPr>
          <a:xfrm>
            <a:off x="281419" y="1193370"/>
            <a:ext cx="8927235" cy="5145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80"/>
              <a:buNone/>
            </a:pPr>
            <a:r>
              <a:rPr lang="en-US" sz="2800" b="1" dirty="0">
                <a:solidFill>
                  <a:srgbClr val="000090"/>
                </a:solidFill>
              </a:rPr>
              <a:t>The Pandemic </a:t>
            </a:r>
            <a:r>
              <a:rPr lang="en-US" b="1" dirty="0">
                <a:solidFill>
                  <a:srgbClr val="000090"/>
                </a:solidFill>
              </a:rPr>
              <a:t>(1.2M deaths)</a:t>
            </a:r>
            <a:endParaRPr dirty="0">
              <a:solidFill>
                <a:srgbClr val="000090"/>
              </a:solidFill>
            </a:endParaRPr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Bereavement problems exacerbated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Unable to:                                                                                                                                          say goodbye, have desired funeral/attend funeral, be comforted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Sudden, untimely deaths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Support services restricted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Disproportionately affected groups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Grief complicated &amp; on hold</a:t>
            </a:r>
            <a:endParaRPr dirty="0"/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 dirty="0">
                <a:solidFill>
                  <a:srgbClr val="000090"/>
                </a:solidFill>
              </a:rPr>
              <a:t>      </a:t>
            </a:r>
            <a:endParaRPr dirty="0"/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000" dirty="0">
                <a:solidFill>
                  <a:schemeClr val="dk1"/>
                </a:solidFill>
              </a:rPr>
              <a:t>	</a:t>
            </a:r>
            <a:endParaRPr dirty="0"/>
          </a:p>
        </p:txBody>
      </p:sp>
      <p:pic>
        <p:nvPicPr>
          <p:cNvPr id="154" name="Google Shape;15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3110" y="5979407"/>
            <a:ext cx="3129471" cy="83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9233" y="3116733"/>
            <a:ext cx="3722438" cy="2620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hlinkClick r:id="rId2"/>
            <a:extLst>
              <a:ext uri="{FF2B5EF4-FFF2-40B4-BE49-F238E27FC236}">
                <a16:creationId xmlns:a16="http://schemas.microsoft.com/office/drawing/2014/main" id="{0518561B-71CF-2655-1DEE-8A14B366B7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3"/>
          <a:srcRect l="2624" t="16116" r="51461" b="10876"/>
          <a:stretch/>
        </p:blipFill>
        <p:spPr>
          <a:xfrm>
            <a:off x="402384" y="515209"/>
            <a:ext cx="5749011" cy="257096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A93A2-E352-4983-0E5D-384CE0D91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84" y="3429000"/>
            <a:ext cx="3527359" cy="198413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7BC3B11-03CD-875A-6F9B-6D9DF10DB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z="1600" smtClean="0"/>
              <a:t>12</a:t>
            </a:fld>
            <a:endParaRPr lang="en-US" sz="1600" dirty="0"/>
          </a:p>
        </p:txBody>
      </p:sp>
      <p:sp>
        <p:nvSpPr>
          <p:cNvPr id="2" name="Google Shape;161;p9">
            <a:extLst>
              <a:ext uri="{FF2B5EF4-FFF2-40B4-BE49-F238E27FC236}">
                <a16:creationId xmlns:a16="http://schemas.microsoft.com/office/drawing/2014/main" id="{7A529541-8E55-EB5D-CFB9-0642D400E10B}"/>
              </a:ext>
            </a:extLst>
          </p:cNvPr>
          <p:cNvSpPr txBox="1">
            <a:spLocks/>
          </p:cNvSpPr>
          <p:nvPr/>
        </p:nvSpPr>
        <p:spPr>
          <a:xfrm>
            <a:off x="281419" y="5476997"/>
            <a:ext cx="8927235" cy="8620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SzPts val="3080"/>
              <a:buFont typeface="Wingdings 2" pitchFamily="18" charset="2"/>
              <a:buNone/>
            </a:pPr>
            <a:r>
              <a:rPr lang="en-US" sz="2800" b="1">
                <a:solidFill>
                  <a:srgbClr val="000090"/>
                </a:solidFill>
              </a:rPr>
              <a:t>The Queen’s Death</a:t>
            </a:r>
            <a:r>
              <a:rPr lang="en-US" sz="2800">
                <a:solidFill>
                  <a:srgbClr val="000090"/>
                </a:solidFill>
              </a:rPr>
              <a:t> </a:t>
            </a:r>
            <a:endParaRPr lang="en-US"/>
          </a:p>
          <a:p>
            <a:pPr>
              <a:lnSpc>
                <a:spcPct val="90000"/>
              </a:lnSpc>
              <a:buSzPts val="2640"/>
              <a:buFont typeface="Source Sans Pro"/>
              <a:buChar char="-"/>
            </a:pPr>
            <a:r>
              <a:rPr lang="en-US"/>
              <a:t>Widespread unprocessed grief</a:t>
            </a:r>
          </a:p>
          <a:p>
            <a:pPr marL="0" indent="0">
              <a:lnSpc>
                <a:spcPct val="90000"/>
              </a:lnSpc>
              <a:buSzPts val="2200"/>
              <a:buFont typeface="Wingdings 2" pitchFamily="18" charset="2"/>
              <a:buNone/>
            </a:pPr>
            <a:endParaRPr lang="en-US" sz="2000">
              <a:solidFill>
                <a:srgbClr val="000090"/>
              </a:solidFill>
            </a:endParaRPr>
          </a:p>
          <a:p>
            <a:pPr marL="0" indent="0">
              <a:lnSpc>
                <a:spcPct val="90000"/>
              </a:lnSpc>
              <a:buSzPts val="2200"/>
              <a:buFont typeface="Wingdings 2" pitchFamily="18" charset="2"/>
              <a:buNone/>
            </a:pPr>
            <a:endParaRPr lang="en-US" sz="2000">
              <a:solidFill>
                <a:srgbClr val="000090"/>
              </a:solidFill>
            </a:endParaRPr>
          </a:p>
          <a:p>
            <a:pPr marL="0" indent="0">
              <a:lnSpc>
                <a:spcPct val="90000"/>
              </a:lnSpc>
              <a:buSzPts val="2200"/>
              <a:buFont typeface="Wingdings 2" pitchFamily="18" charset="2"/>
              <a:buNone/>
            </a:pPr>
            <a:endParaRPr lang="en-US" sz="2000">
              <a:solidFill>
                <a:srgbClr val="000090"/>
              </a:solidFill>
            </a:endParaRPr>
          </a:p>
          <a:p>
            <a:pPr marL="0" indent="0">
              <a:lnSpc>
                <a:spcPct val="90000"/>
              </a:lnSpc>
              <a:buSzPts val="2200"/>
              <a:buFont typeface="Wingdings 2" pitchFamily="18" charset="2"/>
              <a:buNone/>
            </a:pPr>
            <a:r>
              <a:rPr lang="en-US" sz="2000">
                <a:solidFill>
                  <a:srgbClr val="000090"/>
                </a:solidFill>
              </a:rPr>
              <a:t>      </a:t>
            </a:r>
            <a:endParaRPr lang="en-US"/>
          </a:p>
          <a:p>
            <a:pPr indent="-209550">
              <a:lnSpc>
                <a:spcPct val="90000"/>
              </a:lnSpc>
              <a:buSzPts val="2200"/>
              <a:buFont typeface="Wingdings 2" pitchFamily="18" charset="2"/>
              <a:buNone/>
            </a:pPr>
            <a:endParaRPr lang="en-US" sz="2000">
              <a:solidFill>
                <a:srgbClr val="000090"/>
              </a:solidFill>
            </a:endParaRPr>
          </a:p>
          <a:p>
            <a:pPr indent="-209550">
              <a:lnSpc>
                <a:spcPct val="90000"/>
              </a:lnSpc>
              <a:buSzPts val="2200"/>
              <a:buFont typeface="Wingdings 2" pitchFamily="18" charset="2"/>
              <a:buNone/>
            </a:pPr>
            <a:endParaRPr lang="en-US" sz="2000">
              <a:solidFill>
                <a:srgbClr val="000090"/>
              </a:solidFill>
            </a:endParaRPr>
          </a:p>
          <a:p>
            <a:pPr indent="-209550">
              <a:lnSpc>
                <a:spcPct val="90000"/>
              </a:lnSpc>
              <a:buSzPts val="2200"/>
              <a:buFont typeface="Wingdings 2" pitchFamily="18" charset="2"/>
              <a:buNone/>
            </a:pPr>
            <a:endParaRPr lang="en-US" sz="2000">
              <a:solidFill>
                <a:srgbClr val="000090"/>
              </a:solidFill>
            </a:endParaRPr>
          </a:p>
          <a:p>
            <a:pPr indent="-209550">
              <a:lnSpc>
                <a:spcPct val="90000"/>
              </a:lnSpc>
              <a:buSzPts val="2200"/>
              <a:buFont typeface="Wingdings 2" pitchFamily="18" charset="2"/>
              <a:buNone/>
            </a:pPr>
            <a:endParaRPr lang="en-US" sz="2000">
              <a:solidFill>
                <a:srgbClr val="000090"/>
              </a:solidFill>
            </a:endParaRPr>
          </a:p>
          <a:p>
            <a:pPr marL="0" indent="0">
              <a:lnSpc>
                <a:spcPct val="90000"/>
              </a:lnSpc>
              <a:buSzPts val="2200"/>
              <a:buFont typeface="Wingdings 2" pitchFamily="18" charset="2"/>
              <a:buNone/>
            </a:pPr>
            <a:endParaRPr lang="en-US" sz="2000">
              <a:solidFill>
                <a:srgbClr val="000090"/>
              </a:solidFill>
            </a:endParaRPr>
          </a:p>
          <a:p>
            <a:pPr indent="-209550">
              <a:lnSpc>
                <a:spcPct val="90000"/>
              </a:lnSpc>
              <a:buSzPts val="2200"/>
              <a:buFont typeface="Wingdings 2" pitchFamily="18" charset="2"/>
              <a:buNone/>
            </a:pPr>
            <a:endParaRPr lang="en-US" sz="2000">
              <a:solidFill>
                <a:srgbClr val="000090"/>
              </a:solidFill>
            </a:endParaRPr>
          </a:p>
          <a:p>
            <a:pPr marL="0" indent="0">
              <a:spcBef>
                <a:spcPts val="1200"/>
              </a:spcBef>
              <a:buSzPts val="2200"/>
              <a:buFont typeface="Wingdings 2" pitchFamily="18" charset="2"/>
              <a:buNone/>
            </a:pPr>
            <a:r>
              <a:rPr lang="en-US" sz="2000">
                <a:solidFill>
                  <a:schemeClr val="dk1"/>
                </a:solidFill>
              </a:rPr>
              <a:t>	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21D99-A82D-F5A4-D16B-3952A3FC3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997" y="1802998"/>
            <a:ext cx="3224891" cy="394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13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>
            <a:spLocks noGrp="1"/>
          </p:cNvSpPr>
          <p:nvPr>
            <p:ph type="title"/>
          </p:nvPr>
        </p:nvSpPr>
        <p:spPr>
          <a:xfrm>
            <a:off x="281419" y="107576"/>
            <a:ext cx="8042276" cy="83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Source Sans Pro"/>
              <a:buNone/>
            </a:pPr>
            <a:r>
              <a:rPr lang="en-US" sz="3200" b="1">
                <a:solidFill>
                  <a:srgbClr val="000000"/>
                </a:solidFill>
              </a:rPr>
              <a:t>Why Bereavement Support?</a:t>
            </a:r>
            <a:endParaRPr/>
          </a:p>
        </p:txBody>
      </p:sp>
      <p:sp>
        <p:nvSpPr>
          <p:cNvPr id="177" name="Google Shape;177;p11"/>
          <p:cNvSpPr txBox="1">
            <a:spLocks noGrp="1"/>
          </p:cNvSpPr>
          <p:nvPr>
            <p:ph type="body" idx="1"/>
          </p:nvPr>
        </p:nvSpPr>
        <p:spPr>
          <a:xfrm>
            <a:off x="281419" y="1602510"/>
            <a:ext cx="8927235" cy="473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80"/>
              <a:buNone/>
            </a:pPr>
            <a:r>
              <a:rPr lang="en-US" sz="2800" b="1" dirty="0">
                <a:solidFill>
                  <a:srgbClr val="000090"/>
                </a:solidFill>
              </a:rPr>
              <a:t>CofE Life Events Research </a:t>
            </a:r>
            <a:r>
              <a:rPr lang="en-US" b="1" dirty="0">
                <a:solidFill>
                  <a:srgbClr val="000090"/>
                </a:solidFill>
              </a:rPr>
              <a:t>2020/2021</a:t>
            </a:r>
            <a:endParaRPr dirty="0">
              <a:solidFill>
                <a:srgbClr val="000090"/>
              </a:solidFill>
            </a:endParaRPr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35% had thought about their own death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And 26% about whether there is life after death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90%+ (definitely or may) expect church to help them with grief: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 dirty="0"/>
              <a:t>        - listening ear       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 dirty="0"/>
              <a:t>        - opportunity to talk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 dirty="0"/>
              <a:t>        - practical help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 dirty="0"/>
              <a:t>        - spaces for reflection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 dirty="0">
                <a:solidFill>
                  <a:srgbClr val="000090"/>
                </a:solidFill>
              </a:rPr>
              <a:t>      </a:t>
            </a:r>
            <a:endParaRPr dirty="0"/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000" dirty="0">
                <a:solidFill>
                  <a:schemeClr val="dk1"/>
                </a:solidFill>
              </a:rPr>
              <a:t>	</a:t>
            </a:r>
            <a:endParaRPr dirty="0"/>
          </a:p>
        </p:txBody>
      </p:sp>
      <p:pic>
        <p:nvPicPr>
          <p:cNvPr id="178" name="Google Shape;17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3110" y="5979407"/>
            <a:ext cx="3129471" cy="83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6590" y="3757020"/>
            <a:ext cx="3417105" cy="2194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 txBox="1">
            <a:spLocks noGrp="1"/>
          </p:cNvSpPr>
          <p:nvPr>
            <p:ph type="title"/>
          </p:nvPr>
        </p:nvSpPr>
        <p:spPr>
          <a:xfrm>
            <a:off x="281419" y="107576"/>
            <a:ext cx="8042276" cy="83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Source Sans Pro"/>
              <a:buNone/>
            </a:pPr>
            <a:r>
              <a:rPr lang="en-US" sz="3200" b="1">
                <a:solidFill>
                  <a:srgbClr val="000000"/>
                </a:solidFill>
              </a:rPr>
              <a:t>Why Bereavement Support?</a:t>
            </a:r>
            <a:endParaRPr/>
          </a:p>
        </p:txBody>
      </p:sp>
      <p:sp>
        <p:nvSpPr>
          <p:cNvPr id="185" name="Google Shape;185;p12"/>
          <p:cNvSpPr txBox="1">
            <a:spLocks noGrp="1"/>
          </p:cNvSpPr>
          <p:nvPr>
            <p:ph type="body" idx="1"/>
          </p:nvPr>
        </p:nvSpPr>
        <p:spPr>
          <a:xfrm>
            <a:off x="281419" y="1602510"/>
            <a:ext cx="8927235" cy="473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80"/>
              <a:buNone/>
            </a:pPr>
            <a:r>
              <a:rPr lang="en-US" sz="2800" b="1" dirty="0">
                <a:solidFill>
                  <a:srgbClr val="000090"/>
                </a:solidFill>
              </a:rPr>
              <a:t>Talking Jesus Research </a:t>
            </a:r>
            <a:r>
              <a:rPr lang="en-US" b="1" dirty="0">
                <a:solidFill>
                  <a:srgbClr val="000090"/>
                </a:solidFill>
              </a:rPr>
              <a:t>2022 (Hope Together)</a:t>
            </a:r>
            <a:endParaRPr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80"/>
              <a:buNone/>
            </a:pPr>
            <a:endParaRPr dirty="0">
              <a:solidFill>
                <a:srgbClr val="000090"/>
              </a:solidFill>
            </a:endParaRPr>
          </a:p>
          <a:p>
            <a:pPr marL="9144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80"/>
              <a:buNone/>
            </a:pPr>
            <a:r>
              <a:rPr lang="en-US" dirty="0">
                <a:solidFill>
                  <a:srgbClr val="222222"/>
                </a:solidFill>
              </a:rPr>
              <a:t>         </a:t>
            </a:r>
            <a:r>
              <a:rPr lang="en-US" dirty="0">
                <a:solidFill>
                  <a:srgbClr val="22222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“A life event (positive or negative)                         	       is the biggest influence in bringing adults to faith”</a:t>
            </a:r>
            <a:endParaRPr dirty="0">
              <a:solidFill>
                <a:srgbClr val="00009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 dirty="0">
                <a:solidFill>
                  <a:srgbClr val="000090"/>
                </a:solidFill>
              </a:rPr>
              <a:t>      </a:t>
            </a:r>
            <a:endParaRPr dirty="0"/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000" dirty="0">
                <a:solidFill>
                  <a:schemeClr val="dk1"/>
                </a:solidFill>
              </a:rPr>
              <a:t>	</a:t>
            </a:r>
            <a:endParaRPr dirty="0"/>
          </a:p>
        </p:txBody>
      </p:sp>
      <p:pic>
        <p:nvPicPr>
          <p:cNvPr id="186" name="Google Shape;18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3110" y="5979407"/>
            <a:ext cx="3129471" cy="83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2"/>
          <p:cNvPicPr preferRelativeResize="0"/>
          <p:nvPr/>
        </p:nvPicPr>
        <p:blipFill rotWithShape="1">
          <a:blip r:embed="rId4">
            <a:alphaModFix/>
          </a:blip>
          <a:srcRect l="10000" t="39592" r="68228" b="32953"/>
          <a:stretch/>
        </p:blipFill>
        <p:spPr>
          <a:xfrm>
            <a:off x="2991329" y="3600370"/>
            <a:ext cx="2886955" cy="2047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297393"/>
            <a:ext cx="8591551" cy="434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</a:rPr>
              <a:t>See: </a:t>
            </a:r>
            <a:r>
              <a:rPr lang="en-US" sz="2800" dirty="0">
                <a:solidFill>
                  <a:srgbClr val="000000"/>
                </a:solidFill>
                <a:hlinkClick r:id="rId2"/>
              </a:rPr>
              <a:t>https://thebereavementjourney.org/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3F9B82-6B58-2F4F-ABD0-D56EF97DB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325" y="1444532"/>
            <a:ext cx="5422900" cy="42037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705DAC-80AB-419F-8F57-A5FC3948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z="1200" smtClean="0"/>
              <a:t>15</a:t>
            </a:fld>
            <a:endParaRPr lang="en-US" sz="1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EE9453-B4DD-3DD1-7B37-9B3A4BA9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7576"/>
            <a:ext cx="8210551" cy="1336956"/>
          </a:xfrm>
        </p:spPr>
        <p:txBody>
          <a:bodyPr/>
          <a:lstStyle/>
          <a:p>
            <a:pPr algn="l"/>
            <a:r>
              <a:rPr lang="en-GB" sz="3200" b="1" i="0" dirty="0">
                <a:solidFill>
                  <a:srgbClr val="1A2E3B"/>
                </a:solidFill>
                <a:effectLst/>
                <a:latin typeface="Helvetica Neue"/>
              </a:rPr>
              <a:t>How do we offer bereavement support?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88223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F9BBE-4C01-4FF4-A8AD-71B2877D4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3200" b="1" i="0" dirty="0">
                <a:solidFill>
                  <a:srgbClr val="1A2E3B"/>
                </a:solidFill>
                <a:effectLst/>
                <a:latin typeface="Helvetica Neue"/>
              </a:rPr>
              <a:t>How do we offer bereavement support?</a:t>
            </a:r>
            <a:endParaRPr lang="en-GB" sz="3200" b="1" dirty="0"/>
          </a:p>
        </p:txBody>
      </p:sp>
      <p:pic>
        <p:nvPicPr>
          <p:cNvPr id="5" name="Online Media 4" title="COVID-19 Bereavement Support video">
            <a:hlinkClick r:id="" action="ppaction://media"/>
            <a:extLst>
              <a:ext uri="{FF2B5EF4-FFF2-40B4-BE49-F238E27FC236}">
                <a16:creationId xmlns:a16="http://schemas.microsoft.com/office/drawing/2014/main" id="{3ACF2DAE-13D0-4C7F-8A30-00DE4C7CBA2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5963" y="1611086"/>
            <a:ext cx="7708900" cy="4343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E41A0-A6A4-4816-8EAF-DA0435BC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z="1200" smtClean="0"/>
              <a:t>16</a:t>
            </a:fld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DE515B-1461-47D2-9C19-3AAA9707637A}"/>
              </a:ext>
            </a:extLst>
          </p:cNvPr>
          <p:cNvSpPr txBox="1"/>
          <p:nvPr/>
        </p:nvSpPr>
        <p:spPr>
          <a:xfrm>
            <a:off x="794657" y="59436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1A2E3B"/>
                </a:solidFill>
                <a:effectLst/>
                <a:latin typeface="Helvetica Neue"/>
                <a:hlinkClick r:id="rId4"/>
              </a:rPr>
              <a:t>https://vimeo.com/408350390</a:t>
            </a:r>
            <a:r>
              <a:rPr lang="en-GB" b="0" i="0" dirty="0">
                <a:solidFill>
                  <a:srgbClr val="1A2E3B"/>
                </a:solidFill>
                <a:effectLst/>
                <a:latin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346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1" y="289005"/>
            <a:ext cx="8998857" cy="999138"/>
          </a:xfrm>
        </p:spPr>
        <p:txBody>
          <a:bodyPr/>
          <a:lstStyle/>
          <a:p>
            <a:pPr algn="l"/>
            <a:r>
              <a:rPr lang="en-GB" sz="3600" b="1" i="0" dirty="0">
                <a:solidFill>
                  <a:srgbClr val="1A2E3B"/>
                </a:solidFill>
                <a:effectLst/>
                <a:latin typeface="Helvetica Neue"/>
              </a:rPr>
              <a:t>How do we offer bereavement support?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29" y="1288143"/>
            <a:ext cx="8835571" cy="513442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128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1200" dirty="0">
                <a:solidFill>
                  <a:srgbClr val="000090"/>
                </a:solidFill>
              </a:rPr>
              <a:t>Affirm God’s love </a:t>
            </a:r>
            <a:r>
              <a:rPr lang="en-US" sz="9600" dirty="0">
                <a:solidFill>
                  <a:srgbClr val="000090"/>
                </a:solidFill>
              </a:rPr>
              <a:t>(model it)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solidFill>
                  <a:srgbClr val="000090"/>
                </a:solidFill>
              </a:rPr>
              <a:t>Lots of practical support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solidFill>
                  <a:srgbClr val="000090"/>
                </a:solidFill>
              </a:rPr>
              <a:t>Telephone/visiting group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solidFill>
                  <a:srgbClr val="000090"/>
                </a:solidFill>
              </a:rPr>
              <a:t>Teach new skills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solidFill>
                  <a:srgbClr val="000090"/>
                </a:solidFill>
              </a:rPr>
              <a:t>Signpost </a:t>
            </a:r>
            <a:r>
              <a:rPr lang="en-US" sz="9600" dirty="0">
                <a:solidFill>
                  <a:srgbClr val="000090"/>
                </a:solidFill>
              </a:rPr>
              <a:t>(</a:t>
            </a:r>
            <a:r>
              <a:rPr lang="en-US" sz="9600" dirty="0">
                <a:solidFill>
                  <a:srgbClr val="000090"/>
                </a:solidFill>
                <a:hlinkClick r:id="rId2"/>
              </a:rPr>
              <a:t>www.ataloss.org</a:t>
            </a:r>
            <a:r>
              <a:rPr lang="en-US" sz="9600" dirty="0">
                <a:solidFill>
                  <a:srgbClr val="000090"/>
                </a:solidFill>
              </a:rPr>
              <a:t> – website, funerals, service sheets, foyer)</a:t>
            </a:r>
          </a:p>
          <a:p>
            <a:pPr>
              <a:lnSpc>
                <a:spcPct val="120000"/>
              </a:lnSpc>
            </a:pPr>
            <a:endParaRPr lang="en-US" sz="11200" dirty="0">
              <a:solidFill>
                <a:srgbClr val="000090"/>
              </a:solidFill>
            </a:endParaRPr>
          </a:p>
          <a:p>
            <a:pPr>
              <a:lnSpc>
                <a:spcPct val="120000"/>
              </a:lnSpc>
            </a:pPr>
            <a:endParaRPr lang="en-US" sz="11200" dirty="0">
              <a:solidFill>
                <a:srgbClr val="000090"/>
              </a:solidFill>
            </a:endParaRPr>
          </a:p>
          <a:p>
            <a:pPr>
              <a:lnSpc>
                <a:spcPct val="120000"/>
              </a:lnSpc>
            </a:pPr>
            <a:endParaRPr lang="en-US" sz="12800" dirty="0">
              <a:solidFill>
                <a:srgbClr val="00009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1200" dirty="0">
              <a:solidFill>
                <a:srgbClr val="00009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1200" b="1" dirty="0">
                <a:solidFill>
                  <a:srgbClr val="000090"/>
                </a:solidFill>
              </a:rPr>
              <a:t>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8000" b="1" dirty="0">
                <a:solidFill>
                  <a:srgbClr val="000090"/>
                </a:solidFill>
              </a:rPr>
              <a:t>						</a:t>
            </a:r>
            <a:endParaRPr lang="en-US" sz="9600" b="1" dirty="0">
              <a:solidFill>
                <a:srgbClr val="00009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8000" b="1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	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6FDDD1-DD64-7746-BA61-A759C1139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674" y="1992539"/>
            <a:ext cx="3508884" cy="23222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75C4D-7525-41DA-93CE-64C69670A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z="1200" smtClean="0"/>
              <a:t>17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117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1" y="323802"/>
            <a:ext cx="8998857" cy="999138"/>
          </a:xfrm>
        </p:spPr>
        <p:txBody>
          <a:bodyPr/>
          <a:lstStyle/>
          <a:p>
            <a:pPr algn="l"/>
            <a:r>
              <a:rPr lang="en-GB" sz="3600" b="1" i="0" dirty="0">
                <a:solidFill>
                  <a:srgbClr val="1A2E3B"/>
                </a:solidFill>
                <a:effectLst/>
                <a:latin typeface="Helvetica Neue"/>
              </a:rPr>
              <a:t>How do we offer bereavement support?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29" y="2276113"/>
            <a:ext cx="8313057" cy="4055836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11200" dirty="0">
              <a:solidFill>
                <a:srgbClr val="00009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1200" dirty="0">
                <a:solidFill>
                  <a:srgbClr val="000090"/>
                </a:solidFill>
              </a:rPr>
              <a:t>Facilitated drop in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solidFill>
                  <a:srgbClr val="000090"/>
                </a:solidFill>
              </a:rPr>
              <a:t>Walk &amp; Talk group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solidFill>
                  <a:srgbClr val="000090"/>
                </a:solidFill>
              </a:rPr>
              <a:t>Prepare for good deaths </a:t>
            </a:r>
            <a:r>
              <a:rPr lang="en-US" sz="8000" dirty="0">
                <a:solidFill>
                  <a:srgbClr val="000090"/>
                </a:solidFill>
              </a:rPr>
              <a:t>(e.g. Grave Talk, Death Café)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solidFill>
                  <a:srgbClr val="000090"/>
                </a:solidFill>
              </a:rPr>
              <a:t>Younger people helping elderly/blind access support </a:t>
            </a:r>
            <a:r>
              <a:rPr lang="en-US" sz="8000" dirty="0">
                <a:solidFill>
                  <a:srgbClr val="000090"/>
                </a:solidFill>
              </a:rPr>
              <a:t>(e.g. AtaLoss.org, </a:t>
            </a:r>
            <a:r>
              <a:rPr lang="en-US" sz="8000" i="1" dirty="0">
                <a:solidFill>
                  <a:srgbClr val="000090"/>
                </a:solidFill>
              </a:rPr>
              <a:t>The Bereavement Journey</a:t>
            </a:r>
            <a:r>
              <a:rPr lang="en-US" sz="8000" dirty="0">
                <a:solidFill>
                  <a:srgbClr val="000090"/>
                </a:solidFill>
              </a:rPr>
              <a:t>)                                                     </a:t>
            </a:r>
          </a:p>
          <a:p>
            <a:pPr marL="349250" lvl="1" indent="0">
              <a:lnSpc>
                <a:spcPct val="120000"/>
              </a:lnSpc>
              <a:buNone/>
            </a:pPr>
            <a:endParaRPr lang="en-US" sz="9600" dirty="0">
              <a:solidFill>
                <a:srgbClr val="000090"/>
              </a:solidFill>
            </a:endParaRPr>
          </a:p>
          <a:p>
            <a:pPr>
              <a:lnSpc>
                <a:spcPct val="120000"/>
              </a:lnSpc>
            </a:pPr>
            <a:endParaRPr lang="en-US" sz="11200" dirty="0">
              <a:solidFill>
                <a:srgbClr val="000090"/>
              </a:solidFill>
            </a:endParaRPr>
          </a:p>
          <a:p>
            <a:pPr>
              <a:lnSpc>
                <a:spcPct val="120000"/>
              </a:lnSpc>
            </a:pPr>
            <a:endParaRPr lang="en-US" sz="12800" dirty="0">
              <a:solidFill>
                <a:srgbClr val="00009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1200" dirty="0">
              <a:solidFill>
                <a:srgbClr val="00009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1200" b="1" dirty="0">
                <a:solidFill>
                  <a:srgbClr val="000090"/>
                </a:solidFill>
              </a:rPr>
              <a:t>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8000" b="1" dirty="0">
                <a:solidFill>
                  <a:srgbClr val="000090"/>
                </a:solidFill>
              </a:rPr>
              <a:t>						</a:t>
            </a:r>
            <a:endParaRPr lang="en-US" sz="9600" b="1" dirty="0">
              <a:solidFill>
                <a:srgbClr val="00009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8000" b="1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	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Picture 3" descr="A person holding a cup&#10;&#10;Description automatically generated">
            <a:extLst>
              <a:ext uri="{FF2B5EF4-FFF2-40B4-BE49-F238E27FC236}">
                <a16:creationId xmlns:a16="http://schemas.microsoft.com/office/drawing/2014/main" id="{1463CE43-BA24-4666-9FED-06EA29BB085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33" y="1368905"/>
            <a:ext cx="3645073" cy="232228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206FA-322B-4515-A6F9-854831250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z="1200" smtClean="0"/>
              <a:t>18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841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"/>
          <p:cNvSpPr txBox="1">
            <a:spLocks noGrp="1"/>
          </p:cNvSpPr>
          <p:nvPr>
            <p:ph type="title"/>
          </p:nvPr>
        </p:nvSpPr>
        <p:spPr>
          <a:xfrm>
            <a:off x="281419" y="107576"/>
            <a:ext cx="8042276" cy="83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Source Sans Pro"/>
              <a:buNone/>
            </a:pPr>
            <a:r>
              <a:rPr lang="en-GB" sz="3200" b="1" i="0" dirty="0">
                <a:solidFill>
                  <a:srgbClr val="1A2E3B"/>
                </a:solidFill>
                <a:effectLst/>
                <a:latin typeface="Helvetica Neue"/>
              </a:rPr>
              <a:t>How do we offer bereavement support?</a:t>
            </a:r>
            <a:endParaRPr dirty="0"/>
          </a:p>
        </p:txBody>
      </p:sp>
      <p:sp>
        <p:nvSpPr>
          <p:cNvPr id="208" name="Google Shape;208;p15"/>
          <p:cNvSpPr txBox="1">
            <a:spLocks noGrp="1"/>
          </p:cNvSpPr>
          <p:nvPr>
            <p:ph type="body" idx="1"/>
          </p:nvPr>
        </p:nvSpPr>
        <p:spPr>
          <a:xfrm>
            <a:off x="281419" y="1602510"/>
            <a:ext cx="8927235" cy="473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40"/>
              <a:buNone/>
            </a:pPr>
            <a:r>
              <a:rPr lang="en-US" b="1">
                <a:solidFill>
                  <a:srgbClr val="000090"/>
                </a:solidFill>
              </a:rPr>
              <a:t>Bereavement Care Awareness </a:t>
            </a:r>
            <a:r>
              <a:rPr lang="en-US" sz="2000">
                <a:solidFill>
                  <a:srgbClr val="000090"/>
                </a:solidFill>
              </a:rPr>
              <a:t>– for everyone                                                      </a:t>
            </a:r>
            <a:r>
              <a:rPr lang="en-US" sz="1800">
                <a:solidFill>
                  <a:srgbClr val="000090"/>
                </a:solidFill>
              </a:rPr>
              <a:t>(Care for the Family)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/>
              <a:t>- Supporting individuals through grief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/>
              <a:t>See www.lossandhope.org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>
                <a:solidFill>
                  <a:srgbClr val="000090"/>
                </a:solidFill>
              </a:rPr>
              <a:t>      </a:t>
            </a:r>
            <a:endParaRPr/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000">
                <a:solidFill>
                  <a:schemeClr val="dk1"/>
                </a:solidFill>
              </a:rPr>
              <a:t>	</a:t>
            </a:r>
            <a:endParaRPr/>
          </a:p>
        </p:txBody>
      </p:sp>
      <p:pic>
        <p:nvPicPr>
          <p:cNvPr id="209" name="Google Shape;2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3110" y="5979407"/>
            <a:ext cx="3129471" cy="83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5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54339">
            <a:off x="4833198" y="2324292"/>
            <a:ext cx="2631470" cy="3466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2D36071-EEE4-EC41-B846-4A852EFE5021}"/>
              </a:ext>
            </a:extLst>
          </p:cNvPr>
          <p:cNvSpPr txBox="1"/>
          <p:nvPr/>
        </p:nvSpPr>
        <p:spPr>
          <a:xfrm>
            <a:off x="552448" y="1050472"/>
            <a:ext cx="4019551" cy="54428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spcAft>
                <a:spcPts val="800"/>
              </a:spcAft>
              <a:buSzPct val="110000"/>
            </a:pPr>
            <a:r>
              <a:rPr lang="en-GB" sz="2400" b="1" dirty="0">
                <a:effectLst/>
              </a:rPr>
              <a:t>Reverend Cassius Francis </a:t>
            </a:r>
            <a:r>
              <a:rPr lang="en-GB" sz="2400" dirty="0">
                <a:effectLst/>
              </a:rPr>
              <a:t>is the Church Trainer &amp; Resourcer with </a:t>
            </a:r>
            <a:r>
              <a:rPr lang="en-GB" sz="2400" u="sng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hlinkClick r:id="rId2"/>
              </a:rPr>
              <a:t>Loss and HOPE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GB" sz="2400" dirty="0">
                <a:effectLst/>
              </a:rPr>
              <a:t>a coalition project equipping churches in bereavement support, and a minister with the </a:t>
            </a:r>
            <a:r>
              <a:rPr lang="en-GB" sz="2400" u="sng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hlinkClick r:id="rId3"/>
              </a:rPr>
              <a:t>Wesleyan Holiness Church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</a:t>
            </a:r>
          </a:p>
          <a:p>
            <a:pPr>
              <a:spcAft>
                <a:spcPts val="800"/>
              </a:spcAft>
              <a:buSzPct val="110000"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>
              <a:spcAft>
                <a:spcPts val="800"/>
              </a:spcAft>
              <a:buSzPct val="110000"/>
            </a:pPr>
            <a:r>
              <a:rPr lang="en-GB" sz="2400" dirty="0">
                <a:effectLst/>
              </a:rPr>
              <a:t>To find out more about the bereavement support available see </a:t>
            </a:r>
            <a:r>
              <a:rPr lang="en-GB" sz="2400" u="sng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hlinkClick r:id="rId4"/>
              </a:rPr>
              <a:t>www.ataloss.org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</a:p>
          <a:p>
            <a:pPr>
              <a:buSzPct val="110000"/>
              <a:buFont typeface="Wingdings 2" pitchFamily="18" charset="2"/>
              <a:buChar char="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859530C-3908-42A4-B563-052236C52D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r="32863" b="-3"/>
          <a:stretch/>
        </p:blipFill>
        <p:spPr>
          <a:xfrm>
            <a:off x="4751072" y="1434168"/>
            <a:ext cx="3840480" cy="4343400"/>
          </a:xfrm>
          <a:prstGeom prst="rect">
            <a:avLst/>
          </a:prstGeom>
          <a:noFill/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0656BB2-B232-4BCC-8894-EE12BCBB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z="1200" smtClean="0"/>
              <a:t>2</a:t>
            </a:fld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614B69-04A3-01B7-A70B-CA55991DF86D}"/>
              </a:ext>
            </a:extLst>
          </p:cNvPr>
          <p:cNvSpPr txBox="1"/>
          <p:nvPr/>
        </p:nvSpPr>
        <p:spPr>
          <a:xfrm>
            <a:off x="4751072" y="5943601"/>
            <a:ext cx="384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90"/>
                </a:solidFill>
              </a:rPr>
              <a:t>Email:  </a:t>
            </a:r>
            <a:r>
              <a:rPr lang="en-US" sz="1600" b="1" u="sng" dirty="0">
                <a:solidFill>
                  <a:srgbClr val="000090"/>
                </a:solidFill>
              </a:rPr>
              <a:t>cassius@lossandhope.org</a:t>
            </a:r>
            <a:endParaRPr lang="en-GB" sz="1600" b="1" u="sng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29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"/>
          <p:cNvSpPr txBox="1">
            <a:spLocks noGrp="1"/>
          </p:cNvSpPr>
          <p:nvPr>
            <p:ph type="title"/>
          </p:nvPr>
        </p:nvSpPr>
        <p:spPr>
          <a:xfrm>
            <a:off x="281419" y="107576"/>
            <a:ext cx="8042276" cy="83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Source Sans Pro"/>
              <a:buNone/>
            </a:pPr>
            <a:r>
              <a:rPr lang="en-GB" sz="3200" b="1" i="0" dirty="0">
                <a:solidFill>
                  <a:srgbClr val="1A2E3B"/>
                </a:solidFill>
                <a:effectLst/>
                <a:latin typeface="Helvetica Neue"/>
              </a:rPr>
              <a:t>How do we offer bereavement support?</a:t>
            </a:r>
            <a:endParaRPr dirty="0"/>
          </a:p>
        </p:txBody>
      </p:sp>
      <p:sp>
        <p:nvSpPr>
          <p:cNvPr id="216" name="Google Shape;216;p16"/>
          <p:cNvSpPr txBox="1">
            <a:spLocks noGrp="1"/>
          </p:cNvSpPr>
          <p:nvPr>
            <p:ph type="body" idx="1"/>
          </p:nvPr>
        </p:nvSpPr>
        <p:spPr>
          <a:xfrm>
            <a:off x="281419" y="1602510"/>
            <a:ext cx="8927235" cy="473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40"/>
              <a:buNone/>
            </a:pPr>
            <a:r>
              <a:rPr lang="en-US" b="1">
                <a:solidFill>
                  <a:srgbClr val="000090"/>
                </a:solidFill>
              </a:rPr>
              <a:t>Bereavement Friendly Church </a:t>
            </a:r>
            <a:r>
              <a:rPr lang="en-US" sz="2000">
                <a:solidFill>
                  <a:srgbClr val="000090"/>
                </a:solidFill>
              </a:rPr>
              <a:t>- for church leaders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/>
              <a:t>- Considering church accessibility for bereaved people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/>
              <a:t>See www.lossandhope.org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>
                <a:solidFill>
                  <a:srgbClr val="000090"/>
                </a:solidFill>
              </a:rPr>
              <a:t>      </a:t>
            </a:r>
            <a:endParaRPr/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000">
                <a:solidFill>
                  <a:schemeClr val="dk1"/>
                </a:solidFill>
              </a:rPr>
              <a:t>	</a:t>
            </a:r>
            <a:endParaRPr/>
          </a:p>
        </p:txBody>
      </p:sp>
      <p:pic>
        <p:nvPicPr>
          <p:cNvPr id="217" name="Google Shape;21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3110" y="5979407"/>
            <a:ext cx="3129471" cy="83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4151" y="2651932"/>
            <a:ext cx="3386840" cy="226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8688" y="4027448"/>
            <a:ext cx="2448732" cy="1620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>
            <a:spLocks noGrp="1"/>
          </p:cNvSpPr>
          <p:nvPr>
            <p:ph type="title"/>
          </p:nvPr>
        </p:nvSpPr>
        <p:spPr>
          <a:xfrm>
            <a:off x="308429" y="284204"/>
            <a:ext cx="8690428" cy="156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ource Sans Pro"/>
              <a:buNone/>
            </a:pPr>
            <a:r>
              <a:rPr lang="en-US" sz="3600" b="1" i="1">
                <a:solidFill>
                  <a:srgbClr val="000000"/>
                </a:solidFill>
              </a:rPr>
              <a:t>The Bereavement Journey®</a:t>
            </a:r>
            <a:br>
              <a:rPr lang="en-US" sz="3600" b="1" i="1">
                <a:solidFill>
                  <a:srgbClr val="000000"/>
                </a:solidFill>
              </a:rPr>
            </a:br>
            <a:r>
              <a:rPr lang="en-US" sz="3200" i="1">
                <a:solidFill>
                  <a:srgbClr val="000000"/>
                </a:solidFill>
              </a:rPr>
              <a:t>- A place to talk</a:t>
            </a:r>
            <a:br>
              <a:rPr lang="en-US" sz="3600"/>
            </a:br>
            <a:endParaRPr sz="3600">
              <a:solidFill>
                <a:srgbClr val="000000"/>
              </a:solidFill>
            </a:endParaRPr>
          </a:p>
        </p:txBody>
      </p:sp>
      <p:sp>
        <p:nvSpPr>
          <p:cNvPr id="233" name="Google Shape;233;p18"/>
          <p:cNvSpPr txBox="1">
            <a:spLocks noGrp="1"/>
          </p:cNvSpPr>
          <p:nvPr>
            <p:ph type="body" idx="1"/>
          </p:nvPr>
        </p:nvSpPr>
        <p:spPr>
          <a:xfrm>
            <a:off x="308430" y="4091553"/>
            <a:ext cx="8690428" cy="2331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0000"/>
              <a:buNone/>
            </a:pPr>
            <a:r>
              <a:rPr lang="en-US" sz="8000" b="1">
                <a:solidFill>
                  <a:srgbClr val="000090"/>
                </a:solidFill>
              </a:rPr>
              <a:t>						</a:t>
            </a:r>
            <a:endParaRPr sz="9600" b="1">
              <a:solidFill>
                <a:srgbClr val="000090"/>
              </a:solidFill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SzPct val="110000"/>
              <a:buNone/>
            </a:pPr>
            <a:r>
              <a:rPr lang="en-US" sz="3000">
                <a:solidFill>
                  <a:schemeClr val="dk1"/>
                </a:solidFill>
              </a:rPr>
              <a:t>6 Sessions of films and facilitated discussion</a:t>
            </a:r>
            <a:endParaRPr/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SzPct val="110000"/>
              <a:buNone/>
            </a:pPr>
            <a:r>
              <a:rPr lang="en-US" sz="29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www.thebereavement</a:t>
            </a:r>
            <a:r>
              <a:rPr lang="en-US" sz="2900" u="sng">
                <a:solidFill>
                  <a:schemeClr val="dk1"/>
                </a:solidFill>
              </a:rPr>
              <a:t>journey.org</a:t>
            </a:r>
            <a:endParaRPr sz="2900" u="sng">
              <a:solidFill>
                <a:schemeClr val="dk1"/>
              </a:solidFill>
            </a:endParaRPr>
          </a:p>
        </p:txBody>
      </p:sp>
      <p:pic>
        <p:nvPicPr>
          <p:cNvPr id="234" name="Google Shape;23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1215" y="1092887"/>
            <a:ext cx="6350000" cy="391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"/>
          <p:cNvSpPr txBox="1">
            <a:spLocks noGrp="1"/>
          </p:cNvSpPr>
          <p:nvPr>
            <p:ph type="title"/>
          </p:nvPr>
        </p:nvSpPr>
        <p:spPr>
          <a:xfrm>
            <a:off x="281419" y="107576"/>
            <a:ext cx="8042276" cy="126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Source Sans Pro"/>
              <a:buNone/>
            </a:pPr>
            <a:r>
              <a:rPr lang="en-US" sz="3200" b="1" i="1">
                <a:solidFill>
                  <a:srgbClr val="000000"/>
                </a:solidFill>
              </a:rPr>
              <a:t>The Bereavement Journey®</a:t>
            </a:r>
            <a:br>
              <a:rPr lang="en-US" sz="3200" b="1" i="1">
                <a:solidFill>
                  <a:srgbClr val="000000"/>
                </a:solidFill>
              </a:rPr>
            </a:br>
            <a:r>
              <a:rPr lang="en-US" sz="3200" i="1">
                <a:solidFill>
                  <a:srgbClr val="000000"/>
                </a:solidFill>
              </a:rPr>
              <a:t>- A place to talk</a:t>
            </a:r>
            <a:endParaRPr sz="3200">
              <a:solidFill>
                <a:srgbClr val="000000"/>
              </a:solidFill>
            </a:endParaRPr>
          </a:p>
        </p:txBody>
      </p:sp>
      <p:sp>
        <p:nvSpPr>
          <p:cNvPr id="240" name="Google Shape;240;p19"/>
          <p:cNvSpPr txBox="1">
            <a:spLocks noGrp="1"/>
          </p:cNvSpPr>
          <p:nvPr>
            <p:ph type="body" idx="1"/>
          </p:nvPr>
        </p:nvSpPr>
        <p:spPr>
          <a:xfrm>
            <a:off x="281419" y="1371600"/>
            <a:ext cx="8927235" cy="4967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80"/>
              <a:buNone/>
            </a:pPr>
            <a:r>
              <a:rPr lang="en-US" sz="2800" b="1" dirty="0">
                <a:solidFill>
                  <a:srgbClr val="000090"/>
                </a:solidFill>
              </a:rPr>
              <a:t>Sessions cover:</a:t>
            </a:r>
            <a:endParaRPr sz="2000" dirty="0">
              <a:solidFill>
                <a:srgbClr val="000090"/>
              </a:solidFill>
            </a:endParaRPr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3F3F"/>
                </a:solidFill>
              </a:rPr>
              <a:t>The impact of past losses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3F3F"/>
                </a:solidFill>
              </a:rPr>
              <a:t>Understanding one’s own reactions (including anger &amp; guilt)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3F3F"/>
                </a:solidFill>
              </a:rPr>
              <a:t>Coping with the reactions of others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3F3F"/>
                </a:solidFill>
              </a:rPr>
              <a:t>Avoiding and delaying grief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3F3F"/>
                </a:solidFill>
              </a:rPr>
              <a:t>Healthy remembering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3F3F"/>
                </a:solidFill>
              </a:rPr>
              <a:t>Moving forward positively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3F3F"/>
                </a:solidFill>
              </a:rPr>
              <a:t>A Christian response to commonly answered faith questions</a:t>
            </a:r>
            <a:endParaRPr dirty="0"/>
          </a:p>
          <a:p>
            <a:pPr marL="482600" lvl="0" indent="-3429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endParaRPr sz="2000" dirty="0">
              <a:solidFill>
                <a:srgbClr val="3F3F3F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3F3F3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 dirty="0">
                <a:solidFill>
                  <a:srgbClr val="000090"/>
                </a:solidFill>
              </a:rPr>
              <a:t>      </a:t>
            </a:r>
            <a:endParaRPr dirty="0"/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000" dirty="0">
                <a:solidFill>
                  <a:schemeClr val="dk1"/>
                </a:solidFill>
              </a:rPr>
              <a:t>	</a:t>
            </a:r>
            <a:endParaRPr dirty="0"/>
          </a:p>
        </p:txBody>
      </p:sp>
      <p:pic>
        <p:nvPicPr>
          <p:cNvPr id="241" name="Google Shape;24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3110" y="5979407"/>
            <a:ext cx="3129471" cy="83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0547" y="739588"/>
            <a:ext cx="2756910" cy="119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0"/>
          <p:cNvSpPr txBox="1">
            <a:spLocks noGrp="1"/>
          </p:cNvSpPr>
          <p:nvPr>
            <p:ph type="title"/>
          </p:nvPr>
        </p:nvSpPr>
        <p:spPr>
          <a:xfrm>
            <a:off x="281419" y="107576"/>
            <a:ext cx="8042276" cy="126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Source Sans Pro"/>
              <a:buNone/>
            </a:pPr>
            <a:r>
              <a:rPr lang="en-US" sz="3200" b="1" i="1">
                <a:solidFill>
                  <a:srgbClr val="000000"/>
                </a:solidFill>
              </a:rPr>
              <a:t>The Bereavement Journey®</a:t>
            </a:r>
            <a:br>
              <a:rPr lang="en-US" sz="3200" b="1" i="1">
                <a:solidFill>
                  <a:srgbClr val="000000"/>
                </a:solidFill>
              </a:rPr>
            </a:br>
            <a:r>
              <a:rPr lang="en-US" sz="3200" i="1">
                <a:solidFill>
                  <a:srgbClr val="000000"/>
                </a:solidFill>
              </a:rPr>
              <a:t>- A place to talk</a:t>
            </a:r>
            <a:endParaRPr sz="3200">
              <a:solidFill>
                <a:srgbClr val="000000"/>
              </a:solidFill>
            </a:endParaRPr>
          </a:p>
        </p:txBody>
      </p:sp>
      <p:sp>
        <p:nvSpPr>
          <p:cNvPr id="329" name="Google Shape;329;p30"/>
          <p:cNvSpPr txBox="1">
            <a:spLocks noGrp="1"/>
          </p:cNvSpPr>
          <p:nvPr>
            <p:ph type="body" idx="1"/>
          </p:nvPr>
        </p:nvSpPr>
        <p:spPr>
          <a:xfrm>
            <a:off x="281419" y="1602510"/>
            <a:ext cx="8927235" cy="473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80"/>
              <a:buNone/>
            </a:pPr>
            <a:endParaRPr sz="28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3080"/>
              <a:buNone/>
            </a:pPr>
            <a:endParaRPr sz="28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3080"/>
              <a:buNone/>
            </a:pPr>
            <a:r>
              <a:rPr lang="en-US" sz="2800">
                <a:solidFill>
                  <a:srgbClr val="000090"/>
                </a:solidFill>
              </a:rPr>
              <a:t>    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>
                <a:solidFill>
                  <a:srgbClr val="000090"/>
                </a:solidFill>
              </a:rPr>
              <a:t>      </a:t>
            </a:r>
            <a:endParaRPr/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>
              <a:solidFill>
                <a:srgbClr val="00009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000">
                <a:solidFill>
                  <a:schemeClr val="dk1"/>
                </a:solidFill>
              </a:rPr>
              <a:t>	</a:t>
            </a:r>
            <a:endParaRPr/>
          </a:p>
        </p:txBody>
      </p:sp>
      <p:pic>
        <p:nvPicPr>
          <p:cNvPr id="330" name="Google Shape;33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3110" y="5979407"/>
            <a:ext cx="3129471" cy="832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0"/>
          <p:cNvSpPr txBox="1"/>
          <p:nvPr/>
        </p:nvSpPr>
        <p:spPr>
          <a:xfrm>
            <a:off x="691977" y="1602511"/>
            <a:ext cx="7191600" cy="3277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800"/>
              <a:buFont typeface="Source Sans Pro"/>
              <a:buNone/>
            </a:pPr>
            <a:r>
              <a:rPr lang="en-US" sz="2800" b="1" i="0" u="none" strike="noStrike" cap="none" dirty="0">
                <a:solidFill>
                  <a:srgbClr val="00009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 very least</a:t>
            </a:r>
            <a:endParaRPr dirty="0"/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Tell people about TBJ courses running</a:t>
            </a:r>
            <a:endParaRPr sz="24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    both locally and nationally                                                	</a:t>
            </a:r>
            <a:r>
              <a:rPr lang="en-US" sz="2100" b="0" i="0" u="none" strike="noStrike" cap="none" dirty="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(see </a:t>
            </a:r>
            <a:r>
              <a:rPr lang="en-US" sz="2100" b="0" i="0" u="none" strike="noStrike" cap="none" dirty="0" err="1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www.</a:t>
            </a:r>
            <a:r>
              <a:rPr lang="en-US" sz="2100" dirty="0" err="1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thebereavementjourney.org</a:t>
            </a:r>
            <a:r>
              <a:rPr lang="en-US" sz="2100" dirty="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/locations)</a:t>
            </a:r>
            <a:endParaRPr sz="7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</a:pPr>
            <a:endParaRPr sz="2800" b="0" i="0" u="none" strike="noStrike" cap="none" dirty="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b="1" i="0" u="none" strike="noStrike" cap="none" dirty="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&amp; Signpost: 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www.ataloss.org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800"/>
              <a:buFont typeface="Source Sans Pro"/>
              <a:buNone/>
            </a:pPr>
            <a:r>
              <a:rPr lang="en-US" sz="2800" b="0" i="0" u="none" strike="noStrike" cap="none" dirty="0">
                <a:solidFill>
                  <a:srgbClr val="00009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                                           </a:t>
            </a:r>
            <a:r>
              <a:rPr lang="en-US" sz="1800" b="0" i="0" u="none" strike="noStrike" cap="none" dirty="0">
                <a:solidFill>
                  <a:srgbClr val="00009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                 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9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</a:pPr>
            <a:endParaRPr sz="1400" b="0" i="0" u="none" strike="noStrike" cap="none" dirty="0">
              <a:solidFill>
                <a:srgbClr val="00009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9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32" name="Google Shape;332;p3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t="14489" r="5316" b="8874"/>
          <a:stretch/>
        </p:blipFill>
        <p:spPr>
          <a:xfrm>
            <a:off x="2248467" y="3970655"/>
            <a:ext cx="4647067" cy="211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08529" y="647700"/>
            <a:ext cx="2877688" cy="124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DB420-926A-41C7-AD19-571C232C3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i="0" dirty="0">
                <a:effectLst/>
                <a:latin typeface="Roboto" panose="02000000000000000000" pitchFamily="2" charset="0"/>
              </a:rPr>
              <a:t>Funeral Service for the late Inez Pauline Pemberton </a:t>
            </a:r>
            <a:r>
              <a:rPr lang="en-GB" sz="2400" b="1" i="0" dirty="0">
                <a:effectLst/>
                <a:latin typeface="Roboto" panose="02000000000000000000" pitchFamily="2" charset="0"/>
                <a:hlinkClick r:id="rId4"/>
              </a:rPr>
              <a:t>–</a:t>
            </a:r>
            <a:r>
              <a:rPr lang="en-GB" sz="2400" b="1" i="0" dirty="0">
                <a:effectLst/>
                <a:latin typeface="Roboto" panose="02000000000000000000" pitchFamily="2" charset="0"/>
              </a:rPr>
              <a:t> </a:t>
            </a:r>
            <a:r>
              <a:rPr lang="en-GB" sz="2400" b="0" i="0" dirty="0">
                <a:effectLst/>
                <a:latin typeface="Roboto" panose="02000000000000000000" pitchFamily="2" charset="0"/>
              </a:rPr>
              <a:t>Friday 27 August 2021</a:t>
            </a:r>
            <a:br>
              <a:rPr lang="en-GB" sz="3600" dirty="0">
                <a:hlinkClick r:id="rId4"/>
              </a:rPr>
            </a:br>
            <a:r>
              <a:rPr lang="en-GB" sz="2000" dirty="0">
                <a:hlinkClick r:id="rId4"/>
              </a:rPr>
              <a:t>https://youtu.be/drZGa94qVV8</a:t>
            </a:r>
            <a:r>
              <a:rPr lang="en-GB" sz="2000" dirty="0"/>
              <a:t> </a:t>
            </a:r>
            <a:endParaRPr lang="en-GB" sz="3600" dirty="0"/>
          </a:p>
        </p:txBody>
      </p:sp>
      <p:pic>
        <p:nvPicPr>
          <p:cNvPr id="4" name="VID-20210828-WA0027">
            <a:hlinkClick r:id="" action="ppaction://media"/>
            <a:extLst>
              <a:ext uri="{FF2B5EF4-FFF2-40B4-BE49-F238E27FC236}">
                <a16:creationId xmlns:a16="http://schemas.microsoft.com/office/drawing/2014/main" id="{D606BB48-792A-4360-8093-BE2C8C6243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2557" y="1882822"/>
            <a:ext cx="2459038" cy="4343400"/>
          </a:xfrm>
        </p:spPr>
      </p:pic>
      <p:pic>
        <p:nvPicPr>
          <p:cNvPr id="6" name="Picture 5" descr="A picture containing text, person, person, indoor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11B452DB-63FE-4072-BDCB-F00B9453F7D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376">
            <a:off x="5236601" y="2240585"/>
            <a:ext cx="2305392" cy="367141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28727-DBBE-403C-9B59-3C9A362F2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z="1200" smtClean="0"/>
              <a:t>24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523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8591551" cy="434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b="1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n-US" sz="6000" dirty="0">
              <a:solidFill>
                <a:srgbClr val="000000"/>
              </a:solidFill>
            </a:endParaRPr>
          </a:p>
        </p:txBody>
      </p:sp>
      <p:pic>
        <p:nvPicPr>
          <p:cNvPr id="4" name="Picture 3" descr="C:\Users\Jane\AppData\Local\Microsoft\Windows\Temporary Internet Files\Content.IE5\2I6OH346\question_mark_serious_thinker_500_clr[1].gif">
            <a:extLst>
              <a:ext uri="{FF2B5EF4-FFF2-40B4-BE49-F238E27FC236}">
                <a16:creationId xmlns:a16="http://schemas.microsoft.com/office/drawing/2014/main" id="{65DA4EC1-CC49-D342-8DD7-3F21BE8E6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416" y="2491000"/>
            <a:ext cx="2538670" cy="3173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E419A-59A0-4407-811B-B73A2430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z="1200" smtClean="0"/>
              <a:t>25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8625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739" y="1179007"/>
            <a:ext cx="8041710" cy="5315856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11200" dirty="0">
                <a:solidFill>
                  <a:srgbClr val="000090"/>
                </a:solidFill>
                <a:hlinkClick r:id="rId2"/>
              </a:rPr>
              <a:t>www.lossandhope.org</a:t>
            </a:r>
            <a:endParaRPr lang="en-GB" sz="11200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GB" sz="11200" dirty="0">
                <a:solidFill>
                  <a:srgbClr val="000090"/>
                </a:solidFill>
                <a:hlinkClick r:id="rId3"/>
              </a:rPr>
              <a:t>www.ataloss.org</a:t>
            </a:r>
            <a:endParaRPr lang="en-GB" sz="11200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GB" sz="11200" dirty="0">
                <a:solidFill>
                  <a:srgbClr val="000090"/>
                </a:solidFill>
                <a:hlinkClick r:id="rId4"/>
              </a:rPr>
              <a:t>www.thebereavementjourney.org</a:t>
            </a:r>
            <a:endParaRPr lang="en-GB" sz="11200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GB" sz="9600" dirty="0">
                <a:solidFill>
                  <a:schemeClr val="tx1"/>
                </a:solidFill>
              </a:rPr>
              <a:t>Follow us on Facebook: </a:t>
            </a:r>
          </a:p>
          <a:p>
            <a:pPr marL="0" indent="0">
              <a:buNone/>
            </a:pPr>
            <a:r>
              <a:rPr lang="en-GB" sz="9600" dirty="0">
                <a:solidFill>
                  <a:srgbClr val="000090"/>
                </a:solidFill>
              </a:rPr>
              <a:t>@lossandhope1                  @thebereavementjourney</a:t>
            </a:r>
          </a:p>
          <a:p>
            <a:pPr marL="0" indent="0">
              <a:buNone/>
            </a:pPr>
            <a:r>
              <a:rPr lang="en-GB" sz="9600" dirty="0">
                <a:solidFill>
                  <a:schemeClr val="tx1"/>
                </a:solidFill>
              </a:rPr>
              <a:t>And Twitter:</a:t>
            </a:r>
          </a:p>
          <a:p>
            <a:pPr marL="0" indent="0">
              <a:buNone/>
            </a:pPr>
            <a:r>
              <a:rPr lang="en-GB" sz="9600" dirty="0">
                <a:solidFill>
                  <a:srgbClr val="000090"/>
                </a:solidFill>
              </a:rPr>
              <a:t>@lossandhope1                  @thebereavementj</a:t>
            </a:r>
          </a:p>
          <a:p>
            <a:pPr marL="0" indent="0">
              <a:buNone/>
            </a:pPr>
            <a:r>
              <a:rPr lang="en-GB" sz="9600" b="1" dirty="0">
                <a:solidFill>
                  <a:schemeClr val="tx1"/>
                </a:solidFill>
              </a:rPr>
              <a:t>Sign up to our newsletter on www.lossandhope.org</a:t>
            </a:r>
          </a:p>
          <a:p>
            <a:pPr marL="0" lvl="0" indent="0">
              <a:lnSpc>
                <a:spcPct val="120000"/>
              </a:lnSpc>
              <a:buNone/>
            </a:pPr>
            <a:endParaRPr lang="en-GB" sz="9600" dirty="0">
              <a:solidFill>
                <a:srgbClr val="00009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1200" b="1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endParaRPr lang="en-US" sz="11200" b="1" dirty="0">
              <a:solidFill>
                <a:srgbClr val="0000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1200" dirty="0">
                <a:solidFill>
                  <a:srgbClr val="000090"/>
                </a:solidFill>
              </a:rPr>
              <a:t>	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1200" b="1" dirty="0">
                <a:solidFill>
                  <a:srgbClr val="000090"/>
                </a:solidFill>
              </a:rPr>
              <a:t>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8000" b="1" dirty="0">
                <a:solidFill>
                  <a:srgbClr val="000090"/>
                </a:solidFill>
              </a:rPr>
              <a:t>						</a:t>
            </a:r>
            <a:endParaRPr lang="en-US" sz="9600" b="1" dirty="0">
              <a:solidFill>
                <a:srgbClr val="00009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8000" b="1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	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9" y="3302831"/>
            <a:ext cx="489102" cy="489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78" y="4347179"/>
            <a:ext cx="511945" cy="41595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A6DB7D-F485-45E1-8FB0-4BE48D2A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z="1200" smtClean="0"/>
              <a:t>26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41219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 txBox="1">
            <a:spLocks noGrp="1"/>
          </p:cNvSpPr>
          <p:nvPr>
            <p:ph type="body" idx="1"/>
          </p:nvPr>
        </p:nvSpPr>
        <p:spPr>
          <a:xfrm>
            <a:off x="2458995" y="1201769"/>
            <a:ext cx="6430363" cy="4648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40"/>
              <a:buNone/>
            </a:pPr>
            <a:r>
              <a:rPr lang="en-US" b="1" dirty="0">
                <a:solidFill>
                  <a:srgbClr val="000090"/>
                </a:solidFill>
              </a:rPr>
              <a:t>Rev Canon Yvonne Richmond Tulloch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980"/>
              <a:buNone/>
            </a:pPr>
            <a:r>
              <a:rPr lang="en-US" sz="1800" b="1" dirty="0"/>
              <a:t>CEO, </a:t>
            </a:r>
            <a:r>
              <a:rPr lang="en-US" sz="1800" b="1" dirty="0" err="1"/>
              <a:t>AtaLoss</a:t>
            </a:r>
            <a:r>
              <a:rPr lang="en-US" sz="1800" b="1" dirty="0"/>
              <a:t> </a:t>
            </a:r>
            <a:r>
              <a:rPr lang="en-US" sz="1600" dirty="0"/>
              <a:t>(signposting: ataloss.org)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980"/>
              <a:buNone/>
            </a:pPr>
            <a:r>
              <a:rPr lang="en-US" sz="1800" b="1" dirty="0"/>
              <a:t>Director, Loss and HOPE</a:t>
            </a:r>
            <a:r>
              <a:rPr lang="en-US" sz="1800" dirty="0"/>
              <a:t> </a:t>
            </a:r>
            <a:r>
              <a:rPr lang="en-US" sz="1600" dirty="0"/>
              <a:t>(equipping churches: lossandhope.org)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980"/>
              <a:buNone/>
            </a:pPr>
            <a:r>
              <a:rPr lang="en-US" sz="1800" b="1" dirty="0"/>
              <a:t>Leader of HTB’s </a:t>
            </a:r>
            <a:r>
              <a:rPr lang="en-US" sz="1800" b="1" i="1" dirty="0"/>
              <a:t>The Bereavement Journey </a:t>
            </a:r>
            <a:r>
              <a:rPr lang="en-US" sz="1800" i="1" dirty="0"/>
              <a:t>                                                                                                             </a:t>
            </a:r>
            <a:r>
              <a:rPr lang="en-US" sz="1600" i="1" dirty="0"/>
              <a:t>(thebereavementjourney.org)</a:t>
            </a:r>
            <a:r>
              <a:rPr lang="en-US" sz="1600" dirty="0"/>
              <a:t>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980"/>
              <a:buNone/>
            </a:pPr>
            <a:endParaRPr sz="18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980"/>
              <a:buNone/>
            </a:pPr>
            <a:r>
              <a:rPr lang="en-US" sz="1800" b="1" dirty="0">
                <a:solidFill>
                  <a:srgbClr val="002060"/>
                </a:solidFill>
              </a:rPr>
              <a:t>            </a:t>
            </a:r>
            <a:r>
              <a:rPr lang="en-US" b="1" dirty="0">
                <a:solidFill>
                  <a:srgbClr val="000090"/>
                </a:solidFill>
              </a:rPr>
              <a:t>Katy Tutt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980"/>
              <a:buNone/>
            </a:pPr>
            <a:r>
              <a:rPr lang="en-US" sz="1800" b="1" dirty="0">
                <a:solidFill>
                  <a:srgbClr val="002060"/>
                </a:solidFill>
              </a:rPr>
              <a:t>            </a:t>
            </a:r>
            <a:r>
              <a:rPr lang="en-US" sz="1800" b="1" dirty="0"/>
              <a:t>Project Manager, Loss and HOPE  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980"/>
              <a:buNone/>
            </a:pPr>
            <a:r>
              <a:rPr lang="en-US" sz="1800" dirty="0"/>
              <a:t>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640"/>
              <a:buNone/>
            </a:pPr>
            <a:endParaRPr sz="24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3080"/>
              <a:buNone/>
            </a:pPr>
            <a:endParaRPr sz="28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3080"/>
              <a:buNone/>
            </a:pPr>
            <a:endParaRPr sz="28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3080"/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640"/>
              <a:buNone/>
            </a:pPr>
            <a:r>
              <a:rPr lang="en-US" dirty="0">
                <a:solidFill>
                  <a:srgbClr val="000090"/>
                </a:solidFill>
              </a:rPr>
              <a:t>	</a:t>
            </a:r>
            <a:endParaRPr dirty="0"/>
          </a:p>
        </p:txBody>
      </p:sp>
      <p:pic>
        <p:nvPicPr>
          <p:cNvPr id="98" name="Google Shape;9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673" y="1312049"/>
            <a:ext cx="1575487" cy="198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/>
          <p:cNvPicPr preferRelativeResize="0"/>
          <p:nvPr/>
        </p:nvPicPr>
        <p:blipFill rotWithShape="1">
          <a:blip r:embed="rId4">
            <a:alphaModFix/>
          </a:blip>
          <a:srcRect t="7867" r="2922" b="9"/>
          <a:stretch/>
        </p:blipFill>
        <p:spPr>
          <a:xfrm>
            <a:off x="698673" y="3864374"/>
            <a:ext cx="2601800" cy="13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44746" y="6009097"/>
            <a:ext cx="3017836" cy="802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19" y="107576"/>
            <a:ext cx="8042276" cy="1336956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rgbClr val="000000"/>
                </a:solidFill>
              </a:rPr>
              <a:t>Format for the webinar…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419" y="1872343"/>
            <a:ext cx="8607087" cy="4073568"/>
          </a:xfrm>
        </p:spPr>
        <p:txBody>
          <a:bodyPr>
            <a:noAutofit/>
          </a:bodyPr>
          <a:lstStyle/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Why bereavement support?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How do we offer bereavement support?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Questions from you and Adsum?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479164-F279-4899-BD76-A7ED6EE7A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4242317"/>
            <a:ext cx="2969724" cy="196696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AE2CF-60DF-42AB-95B8-C9DC159E5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z="1200" smtClean="0"/>
              <a:t>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1582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 txBox="1">
            <a:spLocks noGrp="1"/>
          </p:cNvSpPr>
          <p:nvPr>
            <p:ph type="title"/>
          </p:nvPr>
        </p:nvSpPr>
        <p:spPr>
          <a:xfrm>
            <a:off x="281419" y="107576"/>
            <a:ext cx="8042276" cy="83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Source Sans Pro"/>
              <a:buNone/>
            </a:pPr>
            <a:r>
              <a:rPr lang="en-US" sz="3200" b="1">
                <a:solidFill>
                  <a:srgbClr val="000000"/>
                </a:solidFill>
              </a:rPr>
              <a:t>Why Bereavement Support?</a:t>
            </a:r>
            <a:endParaRPr/>
          </a:p>
        </p:txBody>
      </p:sp>
      <p:sp>
        <p:nvSpPr>
          <p:cNvPr id="106" name="Google Shape;106;p2"/>
          <p:cNvSpPr txBox="1">
            <a:spLocks noGrp="1"/>
          </p:cNvSpPr>
          <p:nvPr>
            <p:ph type="body" idx="1"/>
          </p:nvPr>
        </p:nvSpPr>
        <p:spPr>
          <a:xfrm>
            <a:off x="281419" y="1602510"/>
            <a:ext cx="8927235" cy="473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80"/>
              <a:buNone/>
            </a:pPr>
            <a:r>
              <a:rPr lang="en-US" sz="2800" b="1" dirty="0">
                <a:solidFill>
                  <a:srgbClr val="000090"/>
                </a:solidFill>
              </a:rPr>
              <a:t>Lack of Understanding - of Grief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Grief is a natural response to loss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Affects every aspect of life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 dirty="0"/>
              <a:t>      – emotional, physical, mental, relational, spiritual, etc.</a:t>
            </a:r>
            <a:endParaRPr sz="2000"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Roller coaster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Practical &amp; financial challenges &amp; change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One of the greatest stresses in life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Can be devastating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Often the greatest pain is later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000" dirty="0">
                <a:solidFill>
                  <a:schemeClr val="dk1"/>
                </a:solidFill>
              </a:rPr>
              <a:t>	</a:t>
            </a:r>
            <a:endParaRPr dirty="0"/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3110" y="5979407"/>
            <a:ext cx="3129471" cy="83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3110" y="3674637"/>
            <a:ext cx="2838163" cy="2304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>
            <a:spLocks noGrp="1"/>
          </p:cNvSpPr>
          <p:nvPr>
            <p:ph type="title"/>
          </p:nvPr>
        </p:nvSpPr>
        <p:spPr>
          <a:xfrm>
            <a:off x="281419" y="107576"/>
            <a:ext cx="8042276" cy="83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Source Sans Pro"/>
              <a:buNone/>
            </a:pPr>
            <a:r>
              <a:rPr lang="en-US" sz="3200" b="1">
                <a:solidFill>
                  <a:srgbClr val="000000"/>
                </a:solidFill>
              </a:rPr>
              <a:t>Why Bereavement Support?</a:t>
            </a:r>
            <a:endParaRPr/>
          </a:p>
        </p:txBody>
      </p:sp>
      <p:sp>
        <p:nvSpPr>
          <p:cNvPr id="114" name="Google Shape;114;p3"/>
          <p:cNvSpPr txBox="1">
            <a:spLocks noGrp="1"/>
          </p:cNvSpPr>
          <p:nvPr>
            <p:ph type="body" idx="1"/>
          </p:nvPr>
        </p:nvSpPr>
        <p:spPr>
          <a:xfrm>
            <a:off x="281419" y="1602510"/>
            <a:ext cx="8927235" cy="473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80"/>
              <a:buNone/>
            </a:pPr>
            <a:r>
              <a:rPr lang="en-US" sz="2800" b="1" dirty="0">
                <a:solidFill>
                  <a:srgbClr val="000090"/>
                </a:solidFill>
              </a:rPr>
              <a:t>Lack of Understanding – Death Denial</a:t>
            </a:r>
            <a:endParaRPr sz="2800" dirty="0">
              <a:solidFill>
                <a:srgbClr val="000090"/>
              </a:solidFill>
            </a:endParaRPr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Lack of expectation of death 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Avoidance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Wrong assumptions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Unhelpful responses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Poor signposting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Isolation &amp; confusion</a:t>
            </a:r>
            <a:endParaRPr dirty="0"/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000" dirty="0">
                <a:solidFill>
                  <a:schemeClr val="dk1"/>
                </a:solidFill>
              </a:rPr>
              <a:t>	</a:t>
            </a:r>
            <a:endParaRPr dirty="0"/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3110" y="5979407"/>
            <a:ext cx="3129471" cy="83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8707" y="2261303"/>
            <a:ext cx="2595430" cy="3718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>
            <a:spLocks noGrp="1"/>
          </p:cNvSpPr>
          <p:nvPr>
            <p:ph type="title"/>
          </p:nvPr>
        </p:nvSpPr>
        <p:spPr>
          <a:xfrm>
            <a:off x="281419" y="107576"/>
            <a:ext cx="8042276" cy="83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Source Sans Pro"/>
              <a:buNone/>
            </a:pPr>
            <a:r>
              <a:rPr lang="en-US" sz="3200" b="1">
                <a:solidFill>
                  <a:srgbClr val="000000"/>
                </a:solidFill>
              </a:rPr>
              <a:t>Why Bereavement Support?</a:t>
            </a:r>
            <a:endParaRPr/>
          </a:p>
        </p:txBody>
      </p:sp>
      <p:sp>
        <p:nvSpPr>
          <p:cNvPr id="122" name="Google Shape;122;p4"/>
          <p:cNvSpPr txBox="1">
            <a:spLocks noGrp="1"/>
          </p:cNvSpPr>
          <p:nvPr>
            <p:ph type="body" idx="1"/>
          </p:nvPr>
        </p:nvSpPr>
        <p:spPr>
          <a:xfrm>
            <a:off x="281419" y="1255364"/>
            <a:ext cx="8927235" cy="508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80"/>
              <a:buNone/>
            </a:pPr>
            <a:r>
              <a:rPr lang="en-US" sz="2800" b="1" dirty="0">
                <a:solidFill>
                  <a:srgbClr val="000090"/>
                </a:solidFill>
              </a:rPr>
              <a:t>Scale of Bereavement</a:t>
            </a:r>
            <a:endParaRPr sz="2800" dirty="0">
              <a:solidFill>
                <a:srgbClr val="000090"/>
              </a:solidFill>
            </a:endParaRPr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Universal experience 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Per annum: 600,000 deaths – 6M+ bereaved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+ those bereaved previously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More younger people than older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Almost everyone?</a:t>
            </a:r>
            <a:endParaRPr dirty="0"/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000" dirty="0">
                <a:solidFill>
                  <a:schemeClr val="dk1"/>
                </a:solidFill>
              </a:rPr>
              <a:t>	</a:t>
            </a:r>
            <a:endParaRPr dirty="0"/>
          </a:p>
        </p:txBody>
      </p:sp>
      <p:pic>
        <p:nvPicPr>
          <p:cNvPr id="123" name="Google Shape;12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3110" y="5979407"/>
            <a:ext cx="3129471" cy="83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7254" y="3429000"/>
            <a:ext cx="2978768" cy="2676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281419" y="107576"/>
            <a:ext cx="8042276" cy="83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Source Sans Pro"/>
              <a:buNone/>
            </a:pPr>
            <a:r>
              <a:rPr lang="en-US" sz="3200" b="1">
                <a:solidFill>
                  <a:srgbClr val="000000"/>
                </a:solidFill>
              </a:rPr>
              <a:t>Why Bereavement Support?</a:t>
            </a:r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body" idx="1"/>
          </p:nvPr>
        </p:nvSpPr>
        <p:spPr>
          <a:xfrm>
            <a:off x="281419" y="1270860"/>
            <a:ext cx="8927235" cy="506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80"/>
              <a:buNone/>
            </a:pPr>
            <a:r>
              <a:rPr lang="en-US" sz="2800" b="1" dirty="0">
                <a:solidFill>
                  <a:srgbClr val="000090"/>
                </a:solidFill>
              </a:rPr>
              <a:t>Under Capacity</a:t>
            </a:r>
            <a:endParaRPr sz="2800" dirty="0">
              <a:solidFill>
                <a:srgbClr val="000090"/>
              </a:solidFill>
            </a:endParaRPr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Counsellors oversubscribed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Long waiting lists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Most people don’t need specialist help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Mental health services turned to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GPs - antidepressants</a:t>
            </a:r>
            <a:endParaRPr dirty="0"/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000" dirty="0">
                <a:solidFill>
                  <a:schemeClr val="dk1"/>
                </a:solidFill>
              </a:rPr>
              <a:t>	</a:t>
            </a:r>
            <a:endParaRPr dirty="0"/>
          </a:p>
        </p:txBody>
      </p:sp>
      <p:pic>
        <p:nvPicPr>
          <p:cNvPr id="131" name="Google Shape;13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3110" y="5979407"/>
            <a:ext cx="3129471" cy="832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281419" y="107576"/>
            <a:ext cx="8042276" cy="83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Source Sans Pro"/>
              <a:buNone/>
            </a:pPr>
            <a:r>
              <a:rPr lang="en-US" sz="3200" b="1">
                <a:solidFill>
                  <a:srgbClr val="000000"/>
                </a:solidFill>
              </a:rPr>
              <a:t>Why Bereavement Support?</a:t>
            </a:r>
            <a:endParaRPr/>
          </a:p>
        </p:txBody>
      </p:sp>
      <p:sp>
        <p:nvSpPr>
          <p:cNvPr id="137" name="Google Shape;137;p6"/>
          <p:cNvSpPr txBox="1">
            <a:spLocks noGrp="1"/>
          </p:cNvSpPr>
          <p:nvPr>
            <p:ph type="body" idx="1"/>
          </p:nvPr>
        </p:nvSpPr>
        <p:spPr>
          <a:xfrm>
            <a:off x="281419" y="1309816"/>
            <a:ext cx="8927235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80"/>
              <a:buNone/>
            </a:pPr>
            <a:endParaRPr sz="2800" b="1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3080"/>
              <a:buNone/>
            </a:pPr>
            <a:r>
              <a:rPr lang="en-US" sz="2800" b="1" dirty="0">
                <a:solidFill>
                  <a:srgbClr val="000090"/>
                </a:solidFill>
              </a:rPr>
              <a:t>Negative Outcomes</a:t>
            </a:r>
            <a:endParaRPr sz="2800" dirty="0">
              <a:solidFill>
                <a:srgbClr val="000090"/>
              </a:solidFill>
            </a:endParaRPr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The grief journey is necessary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It’s not a mental health problem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BUT can lead to mental ill-health – sooner or later</a:t>
            </a:r>
            <a:endParaRPr dirty="0"/>
          </a:p>
          <a:p>
            <a:pPr marL="349250" lvl="0" indent="-3492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000" dirty="0"/>
              <a:t>And:  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 dirty="0"/>
              <a:t>	relationship &amp; </a:t>
            </a:r>
            <a:r>
              <a:rPr lang="en-US" sz="2000" dirty="0" err="1"/>
              <a:t>behavioural</a:t>
            </a:r>
            <a:r>
              <a:rPr lang="en-US" sz="2000" dirty="0"/>
              <a:t> problems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 dirty="0"/>
              <a:t>          	job loss, debt, homelessness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 dirty="0"/>
              <a:t>         	under achievement, substance abuse, crime, </a:t>
            </a:r>
            <a:r>
              <a:rPr lang="en-US" sz="2000" dirty="0" err="1"/>
              <a:t>etc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r>
              <a:rPr lang="en-US" sz="2000" dirty="0">
                <a:solidFill>
                  <a:srgbClr val="000090"/>
                </a:solidFill>
              </a:rPr>
              <a:t>      </a:t>
            </a:r>
            <a:endParaRPr dirty="0"/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349250" lvl="0" indent="-209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None/>
            </a:pPr>
            <a:endParaRPr sz="2000" dirty="0">
              <a:solidFill>
                <a:srgbClr val="00009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000" dirty="0">
                <a:solidFill>
                  <a:schemeClr val="dk1"/>
                </a:solidFill>
              </a:rPr>
              <a:t>	</a:t>
            </a:r>
            <a:endParaRPr dirty="0"/>
          </a:p>
        </p:txBody>
      </p:sp>
      <p:pic>
        <p:nvPicPr>
          <p:cNvPr id="138" name="Google Shape;13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3110" y="5979407"/>
            <a:ext cx="3129471" cy="83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1149" y="1116271"/>
            <a:ext cx="2742546" cy="2312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65</TotalTime>
  <Words>944</Words>
  <Application>Microsoft Office PowerPoint</Application>
  <PresentationFormat>On-screen Show (4:3)</PresentationFormat>
  <Paragraphs>337</Paragraphs>
  <Slides>26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Abadi</vt:lpstr>
      <vt:lpstr>Arial</vt:lpstr>
      <vt:lpstr>Calibri</vt:lpstr>
      <vt:lpstr>Helvetica Neue</vt:lpstr>
      <vt:lpstr>News Gothic MT</vt:lpstr>
      <vt:lpstr>Roboto</vt:lpstr>
      <vt:lpstr>Source Sans Pro</vt:lpstr>
      <vt:lpstr>Wingdings 2</vt:lpstr>
      <vt:lpstr>Breeze</vt:lpstr>
      <vt:lpstr>     ‘Supporting Those Who Are Bereaved’ Faith In Later Life   Thursday 10 November 2022  Reverend Cassius Francis  </vt:lpstr>
      <vt:lpstr>PowerPoint Presentation</vt:lpstr>
      <vt:lpstr>PowerPoint Presentation</vt:lpstr>
      <vt:lpstr>Format for the webinar…</vt:lpstr>
      <vt:lpstr>Why Bereavement Support?</vt:lpstr>
      <vt:lpstr>Why Bereavement Support?</vt:lpstr>
      <vt:lpstr>Why Bereavement Support?</vt:lpstr>
      <vt:lpstr>Why Bereavement Support?</vt:lpstr>
      <vt:lpstr>Why Bereavement Support?</vt:lpstr>
      <vt:lpstr>Why Bereavement Support?</vt:lpstr>
      <vt:lpstr>Why Bereavement Support?</vt:lpstr>
      <vt:lpstr>PowerPoint Presentation</vt:lpstr>
      <vt:lpstr>Why Bereavement Support?</vt:lpstr>
      <vt:lpstr>Why Bereavement Support?</vt:lpstr>
      <vt:lpstr>How do we offer bereavement support?</vt:lpstr>
      <vt:lpstr>How do we offer bereavement support?</vt:lpstr>
      <vt:lpstr>How do we offer bereavement support?</vt:lpstr>
      <vt:lpstr>How do we offer bereavement support?</vt:lpstr>
      <vt:lpstr>How do we offer bereavement support?</vt:lpstr>
      <vt:lpstr>How do we offer bereavement support?</vt:lpstr>
      <vt:lpstr>The Bereavement Journey® - A place to talk </vt:lpstr>
      <vt:lpstr>The Bereavement Journey® - A place to talk</vt:lpstr>
      <vt:lpstr>The Bereavement Journey® - A place to talk</vt:lpstr>
      <vt:lpstr>Funeral Service for the late Inez Pauline Pemberton – Friday 27 August 2021 https://youtu.be/drZGa94qVV8 </vt:lpstr>
      <vt:lpstr>Any 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BECOMING A BEREAVEMENT FRIENDLY CHURCH</dc:title>
  <dc:creator>Yvonne Tulloch</dc:creator>
  <cp:lastModifiedBy>Cassius Francis</cp:lastModifiedBy>
  <cp:revision>281</cp:revision>
  <cp:lastPrinted>2022-05-07T04:51:14Z</cp:lastPrinted>
  <dcterms:created xsi:type="dcterms:W3CDTF">2020-02-15T13:31:44Z</dcterms:created>
  <dcterms:modified xsi:type="dcterms:W3CDTF">2022-11-03T15:29:18Z</dcterms:modified>
</cp:coreProperties>
</file>