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</p:sldMasterIdLst>
  <p:notesMasterIdLst>
    <p:notesMasterId r:id="rId27"/>
  </p:notesMasterIdLst>
  <p:sldIdLst>
    <p:sldId id="486" r:id="rId9"/>
    <p:sldId id="256" r:id="rId10"/>
    <p:sldId id="455" r:id="rId11"/>
    <p:sldId id="470" r:id="rId12"/>
    <p:sldId id="273" r:id="rId13"/>
    <p:sldId id="487" r:id="rId14"/>
    <p:sldId id="481" r:id="rId15"/>
    <p:sldId id="482" r:id="rId16"/>
    <p:sldId id="477" r:id="rId17"/>
    <p:sldId id="355" r:id="rId18"/>
    <p:sldId id="483" r:id="rId19"/>
    <p:sldId id="484" r:id="rId20"/>
    <p:sldId id="485" r:id="rId21"/>
    <p:sldId id="488" r:id="rId22"/>
    <p:sldId id="489" r:id="rId23"/>
    <p:sldId id="490" r:id="rId24"/>
    <p:sldId id="480" r:id="rId25"/>
    <p:sldId id="4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6275F"/>
    <a:srgbClr val="010617"/>
    <a:srgbClr val="BF9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7" autoAdjust="0"/>
    <p:restoredTop sz="93557" autoAdjust="0"/>
  </p:normalViewPr>
  <p:slideViewPr>
    <p:cSldViewPr snapToGrid="0">
      <p:cViewPr varScale="1">
        <p:scale>
          <a:sx n="57" d="100"/>
          <a:sy n="57" d="100"/>
        </p:scale>
        <p:origin x="10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B2F58B-6562-4DC1-8C4E-32927449C64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30026C3-ABA9-4DB5-A273-D13EF8F11771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Florrie</a:t>
          </a:r>
          <a:r>
            <a:rPr lang="en-US" dirty="0">
              <a:solidFill>
                <a:schemeClr val="tx1"/>
              </a:solidFill>
            </a:rPr>
            <a:t> – Telephone loop</a:t>
          </a:r>
        </a:p>
      </dgm:t>
    </dgm:pt>
    <dgm:pt modelId="{CEB6BF13-FADD-42BE-8872-7344BA66C622}" type="parTrans" cxnId="{9595593F-E68A-416A-96AF-1EF91DF6D5CB}">
      <dgm:prSet/>
      <dgm:spPr/>
      <dgm:t>
        <a:bodyPr/>
        <a:lstStyle/>
        <a:p>
          <a:endParaRPr lang="en-US"/>
        </a:p>
      </dgm:t>
    </dgm:pt>
    <dgm:pt modelId="{C3021458-CD8E-4358-B1D5-028A2CBC311E}" type="sibTrans" cxnId="{9595593F-E68A-416A-96AF-1EF91DF6D5CB}">
      <dgm:prSet/>
      <dgm:spPr/>
      <dgm:t>
        <a:bodyPr/>
        <a:lstStyle/>
        <a:p>
          <a:endParaRPr lang="en-US"/>
        </a:p>
      </dgm:t>
    </dgm:pt>
    <dgm:pt modelId="{825A4635-86FC-4027-80FB-D20C28D4D9E9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June</a:t>
          </a:r>
          <a:r>
            <a:rPr lang="en-US" dirty="0">
              <a:solidFill>
                <a:schemeClr val="tx1"/>
              </a:solidFill>
            </a:rPr>
            <a:t> – “If I commit suicide will I go to hell?”</a:t>
          </a:r>
        </a:p>
      </dgm:t>
    </dgm:pt>
    <dgm:pt modelId="{0A4EE94E-5DE6-414C-B269-5B43D31E2413}" type="parTrans" cxnId="{66E440E8-F290-4783-942F-122FB41D3A9C}">
      <dgm:prSet/>
      <dgm:spPr/>
      <dgm:t>
        <a:bodyPr/>
        <a:lstStyle/>
        <a:p>
          <a:endParaRPr lang="en-US"/>
        </a:p>
      </dgm:t>
    </dgm:pt>
    <dgm:pt modelId="{270681BB-7862-4E0B-8673-28C9CD6F1626}" type="sibTrans" cxnId="{66E440E8-F290-4783-942F-122FB41D3A9C}">
      <dgm:prSet/>
      <dgm:spPr/>
      <dgm:t>
        <a:bodyPr/>
        <a:lstStyle/>
        <a:p>
          <a:endParaRPr lang="en-US"/>
        </a:p>
      </dgm:t>
    </dgm:pt>
    <dgm:pt modelId="{9B165C0F-F56A-43FC-ADF4-F879091F2C27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George</a:t>
          </a:r>
          <a:r>
            <a:rPr lang="en-US" dirty="0">
              <a:solidFill>
                <a:schemeClr val="tx1"/>
              </a:solidFill>
            </a:rPr>
            <a:t> a former Paratrooper, now retired.</a:t>
          </a:r>
        </a:p>
      </dgm:t>
    </dgm:pt>
    <dgm:pt modelId="{94629F4A-0EEC-489D-910D-15FAE7B65727}" type="parTrans" cxnId="{6CBE67B6-98C4-460C-9CFA-0ED042D7C13A}">
      <dgm:prSet/>
      <dgm:spPr/>
      <dgm:t>
        <a:bodyPr/>
        <a:lstStyle/>
        <a:p>
          <a:endParaRPr lang="en-US"/>
        </a:p>
      </dgm:t>
    </dgm:pt>
    <dgm:pt modelId="{B3F5DA05-4CA5-42AE-BF95-B6BA7691DD82}" type="sibTrans" cxnId="{6CBE67B6-98C4-460C-9CFA-0ED042D7C13A}">
      <dgm:prSet/>
      <dgm:spPr/>
      <dgm:t>
        <a:bodyPr/>
        <a:lstStyle/>
        <a:p>
          <a:endParaRPr lang="en-US"/>
        </a:p>
      </dgm:t>
    </dgm:pt>
    <dgm:pt modelId="{4FB6E3B2-82AC-4450-BCF2-BA86A7106BCA}" type="pres">
      <dgm:prSet presAssocID="{70B2F58B-6562-4DC1-8C4E-32927449C64F}" presName="linear" presStyleCnt="0">
        <dgm:presLayoutVars>
          <dgm:animLvl val="lvl"/>
          <dgm:resizeHandles val="exact"/>
        </dgm:presLayoutVars>
      </dgm:prSet>
      <dgm:spPr/>
    </dgm:pt>
    <dgm:pt modelId="{0508BC0A-2486-4BAF-989B-BC72843756A2}" type="pres">
      <dgm:prSet presAssocID="{730026C3-ABA9-4DB5-A273-D13EF8F1177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2B30701-1AC0-4264-9211-79DE069F88EC}" type="pres">
      <dgm:prSet presAssocID="{C3021458-CD8E-4358-B1D5-028A2CBC311E}" presName="spacer" presStyleCnt="0"/>
      <dgm:spPr/>
    </dgm:pt>
    <dgm:pt modelId="{84398DF9-BFC8-4C40-A4E1-C2F48A61890C}" type="pres">
      <dgm:prSet presAssocID="{825A4635-86FC-4027-80FB-D20C28D4D9E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2D10AFE-E0C8-4C53-B24B-A6245A85FFEC}" type="pres">
      <dgm:prSet presAssocID="{270681BB-7862-4E0B-8673-28C9CD6F1626}" presName="spacer" presStyleCnt="0"/>
      <dgm:spPr/>
    </dgm:pt>
    <dgm:pt modelId="{F6664D6F-7348-4C1E-8DB5-AC3ABB53497B}" type="pres">
      <dgm:prSet presAssocID="{9B165C0F-F56A-43FC-ADF4-F879091F2C2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595593F-E68A-416A-96AF-1EF91DF6D5CB}" srcId="{70B2F58B-6562-4DC1-8C4E-32927449C64F}" destId="{730026C3-ABA9-4DB5-A273-D13EF8F11771}" srcOrd="0" destOrd="0" parTransId="{CEB6BF13-FADD-42BE-8872-7344BA66C622}" sibTransId="{C3021458-CD8E-4358-B1D5-028A2CBC311E}"/>
    <dgm:cxn modelId="{831C33A4-ECEB-4048-AB9E-57F0E384C349}" type="presOf" srcId="{70B2F58B-6562-4DC1-8C4E-32927449C64F}" destId="{4FB6E3B2-82AC-4450-BCF2-BA86A7106BCA}" srcOrd="0" destOrd="0" presId="urn:microsoft.com/office/officeart/2005/8/layout/vList2"/>
    <dgm:cxn modelId="{0BD8ACAF-9308-4AA9-A482-9532E41BDBB7}" type="presOf" srcId="{730026C3-ABA9-4DB5-A273-D13EF8F11771}" destId="{0508BC0A-2486-4BAF-989B-BC72843756A2}" srcOrd="0" destOrd="0" presId="urn:microsoft.com/office/officeart/2005/8/layout/vList2"/>
    <dgm:cxn modelId="{6CBE67B6-98C4-460C-9CFA-0ED042D7C13A}" srcId="{70B2F58B-6562-4DC1-8C4E-32927449C64F}" destId="{9B165C0F-F56A-43FC-ADF4-F879091F2C27}" srcOrd="2" destOrd="0" parTransId="{94629F4A-0EEC-489D-910D-15FAE7B65727}" sibTransId="{B3F5DA05-4CA5-42AE-BF95-B6BA7691DD82}"/>
    <dgm:cxn modelId="{10AA3AC7-87DD-4A77-B1DE-C020942F504B}" type="presOf" srcId="{9B165C0F-F56A-43FC-ADF4-F879091F2C27}" destId="{F6664D6F-7348-4C1E-8DB5-AC3ABB53497B}" srcOrd="0" destOrd="0" presId="urn:microsoft.com/office/officeart/2005/8/layout/vList2"/>
    <dgm:cxn modelId="{66E440E8-F290-4783-942F-122FB41D3A9C}" srcId="{70B2F58B-6562-4DC1-8C4E-32927449C64F}" destId="{825A4635-86FC-4027-80FB-D20C28D4D9E9}" srcOrd="1" destOrd="0" parTransId="{0A4EE94E-5DE6-414C-B269-5B43D31E2413}" sibTransId="{270681BB-7862-4E0B-8673-28C9CD6F1626}"/>
    <dgm:cxn modelId="{0636EEF9-0CFF-4FBF-B88F-5EADBA9425A7}" type="presOf" srcId="{825A4635-86FC-4027-80FB-D20C28D4D9E9}" destId="{84398DF9-BFC8-4C40-A4E1-C2F48A61890C}" srcOrd="0" destOrd="0" presId="urn:microsoft.com/office/officeart/2005/8/layout/vList2"/>
    <dgm:cxn modelId="{BBCD9CA3-B20A-42B8-8718-F6CDA9224287}" type="presParOf" srcId="{4FB6E3B2-82AC-4450-BCF2-BA86A7106BCA}" destId="{0508BC0A-2486-4BAF-989B-BC72843756A2}" srcOrd="0" destOrd="0" presId="urn:microsoft.com/office/officeart/2005/8/layout/vList2"/>
    <dgm:cxn modelId="{076C8ED4-4331-48ED-BF69-6C1CDCE86F34}" type="presParOf" srcId="{4FB6E3B2-82AC-4450-BCF2-BA86A7106BCA}" destId="{92B30701-1AC0-4264-9211-79DE069F88EC}" srcOrd="1" destOrd="0" presId="urn:microsoft.com/office/officeart/2005/8/layout/vList2"/>
    <dgm:cxn modelId="{3A882C4C-FCC9-400C-B509-7E4796F1354E}" type="presParOf" srcId="{4FB6E3B2-82AC-4450-BCF2-BA86A7106BCA}" destId="{84398DF9-BFC8-4C40-A4E1-C2F48A61890C}" srcOrd="2" destOrd="0" presId="urn:microsoft.com/office/officeart/2005/8/layout/vList2"/>
    <dgm:cxn modelId="{0C83ACF1-1253-48E4-A746-1687D6BCCF4E}" type="presParOf" srcId="{4FB6E3B2-82AC-4450-BCF2-BA86A7106BCA}" destId="{62D10AFE-E0C8-4C53-B24B-A6245A85FFEC}" srcOrd="3" destOrd="0" presId="urn:microsoft.com/office/officeart/2005/8/layout/vList2"/>
    <dgm:cxn modelId="{9ADF630B-2637-4C01-AC5B-D7AAE485F25E}" type="presParOf" srcId="{4FB6E3B2-82AC-4450-BCF2-BA86A7106BCA}" destId="{F6664D6F-7348-4C1E-8DB5-AC3ABB53497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8BC0A-2486-4BAF-989B-BC72843756A2}">
      <dsp:nvSpPr>
        <dsp:cNvPr id="0" name=""/>
        <dsp:cNvSpPr/>
      </dsp:nvSpPr>
      <dsp:spPr>
        <a:xfrm>
          <a:off x="0" y="3763"/>
          <a:ext cx="6263640" cy="17479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chemeClr val="tx1"/>
              </a:solidFill>
            </a:rPr>
            <a:t>Florrie</a:t>
          </a:r>
          <a:r>
            <a:rPr lang="en-US" sz="4400" kern="1200" dirty="0">
              <a:solidFill>
                <a:schemeClr val="tx1"/>
              </a:solidFill>
            </a:rPr>
            <a:t> – Telephone loop</a:t>
          </a:r>
        </a:p>
      </dsp:txBody>
      <dsp:txXfrm>
        <a:off x="85326" y="89089"/>
        <a:ext cx="6092988" cy="1577254"/>
      </dsp:txXfrm>
    </dsp:sp>
    <dsp:sp modelId="{84398DF9-BFC8-4C40-A4E1-C2F48A61890C}">
      <dsp:nvSpPr>
        <dsp:cNvPr id="0" name=""/>
        <dsp:cNvSpPr/>
      </dsp:nvSpPr>
      <dsp:spPr>
        <a:xfrm>
          <a:off x="0" y="1878390"/>
          <a:ext cx="6263640" cy="174790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chemeClr val="tx1"/>
              </a:solidFill>
            </a:rPr>
            <a:t>June</a:t>
          </a:r>
          <a:r>
            <a:rPr lang="en-US" sz="4400" kern="1200" dirty="0">
              <a:solidFill>
                <a:schemeClr val="tx1"/>
              </a:solidFill>
            </a:rPr>
            <a:t> – “If I commit suicide will I go to hell?”</a:t>
          </a:r>
        </a:p>
      </dsp:txBody>
      <dsp:txXfrm>
        <a:off x="85326" y="1963716"/>
        <a:ext cx="6092988" cy="1577254"/>
      </dsp:txXfrm>
    </dsp:sp>
    <dsp:sp modelId="{F6664D6F-7348-4C1E-8DB5-AC3ABB53497B}">
      <dsp:nvSpPr>
        <dsp:cNvPr id="0" name=""/>
        <dsp:cNvSpPr/>
      </dsp:nvSpPr>
      <dsp:spPr>
        <a:xfrm>
          <a:off x="0" y="3753017"/>
          <a:ext cx="6263640" cy="174790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chemeClr val="tx1"/>
              </a:solidFill>
            </a:rPr>
            <a:t>George</a:t>
          </a:r>
          <a:r>
            <a:rPr lang="en-US" sz="4400" kern="1200" dirty="0">
              <a:solidFill>
                <a:schemeClr val="tx1"/>
              </a:solidFill>
            </a:rPr>
            <a:t> a former Paratrooper, now retired.</a:t>
          </a:r>
        </a:p>
      </dsp:txBody>
      <dsp:txXfrm>
        <a:off x="85326" y="3838343"/>
        <a:ext cx="6092988" cy="1577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EA059-9695-48DA-BB26-26AC4DF2BECF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8F42E-861B-4178-AF61-6BBD0F298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8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Added – Visit Shut-ins – slide might need adjusting.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8F42E-861B-4178-AF61-6BBD0F298AF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150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8F42E-861B-4178-AF61-6BBD0F298AF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65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FA75C-EAE8-4186-97FD-2A800AB92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B79E57-D100-4EB7-96A4-D6DAEB2D4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D9186-A3FE-453A-B6CC-13C6F396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0D477-D5D8-449B-AF1F-F5B02F59CA3E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35B60-0D9C-4960-8126-0CEC4AC04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1FE53-5BD1-4F67-BB54-9ABAB465E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0B65-288C-4874-AC59-063DDA9D0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53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66702-C811-4ECB-B6E6-AB65A5B4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CFB16-9E32-4C40-996D-7D623A3FD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A8296-424C-4D3C-84B2-71752BD9E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0D477-D5D8-449B-AF1F-F5B02F59CA3E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A0992-3F8F-4E85-9678-D33DAB3A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DD37-F8B4-46AA-8606-4FA35160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0B65-288C-4874-AC59-063DDA9D0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402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EC4280-0ACE-4A6A-B342-9F3B22E00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CF42AC-A379-478E-82C7-0E5AC2C77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AF8C4-DB0C-419E-B999-6E99C3695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0D477-D5D8-449B-AF1F-F5B02F59CA3E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20271-9EF7-4BF4-B6CF-94A13F9B5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633BF-E151-4CC4-B560-84141249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0B65-288C-4874-AC59-063DDA9D0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612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2EB08A-51CF-4B18-9728-8CBB17910E44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C528C-3AAE-4015-8BE7-9D734890328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951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9B9FCA-1323-4F6B-8A29-F00B782DB568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B08A1-3BAF-4B77-B94F-4B6777369DD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29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11F30E-D17A-46CA-B24A-4F7E16CED01B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10741-BD80-4554-AF3A-47CE22CCA02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46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CCFBA1-537E-439D-9BA8-D53EF4DF2354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9B83B-677E-4261-B74C-0C34D642FBB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67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E59A90-4DCD-43DF-81A6-9EA3069BDA8F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5F054-1E9B-43B7-84BD-4F4E3C1D3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114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6AF4FC-4F74-4469-A5DC-2302F2618A45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DE8D9-AC03-4858-BA36-9E537CC539E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82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3ECE0-F8B9-4075-8FF0-56EBC079DFB2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40F82-CC5A-49D5-82E7-412B1FB1BD0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483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651C2E-EC67-499B-8281-3093B125DF5D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D46DB-500A-4A0A-A50E-62C48B6BC6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0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8AADB-8938-4AC4-A79C-2783BA86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470AA-E1CA-44AA-9CAE-43C8C0138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8CFD5-5730-43EE-9BE2-5DB7D7F25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0D477-D5D8-449B-AF1F-F5B02F59CA3E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C725F-5D65-4CB7-9B48-0782D9D1F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1046B-7C56-4F70-8CF2-0033324B6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0B65-288C-4874-AC59-063DDA9D0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22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E86F6-7674-4BE8-960E-B274A75417EC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7711A-C9A5-429D-A667-B268858F1F5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413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C2E19D-CE3E-4EBC-80F5-88CBCCA4ADC0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F1DDA-8125-43BC-8968-2E16F71DCDD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274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1FCF24-00AE-4221-8FAE-A42EA0E430D5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8BF3FD-3BB6-4739-B49F-8F612817C19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643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3B2D-303B-624D-9508-9E06B45FBF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8CACC-5E1A-6C43-ACC3-0A2DD2718A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53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3B2D-303B-624D-9508-9E06B45FBF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8CACC-5E1A-6C43-ACC3-0A2DD2718A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4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3B2D-303B-624D-9508-9E06B45FBF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8CACC-5E1A-6C43-ACC3-0A2DD2718A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34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3B2D-303B-624D-9508-9E06B45FBF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8CACC-5E1A-6C43-ACC3-0A2DD2718A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82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3B2D-303B-624D-9508-9E06B45FBF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8CACC-5E1A-6C43-ACC3-0A2DD2718A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97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3B2D-303B-624D-9508-9E06B45FBF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8CACC-5E1A-6C43-ACC3-0A2DD2718A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94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3B2D-303B-624D-9508-9E06B45FBF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8CACC-5E1A-6C43-ACC3-0A2DD2718A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7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21A6E-9C42-4D1C-AA48-A77FD5F98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E87A1-177B-4736-9D4D-6D32C0F34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55461-D54E-42B0-86BC-E72E9C94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0D477-D5D8-449B-AF1F-F5B02F59CA3E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0F30F-DED3-49DD-AB0C-ED8BD98B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0E2AE-CC63-4CB8-AD20-6CC54433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0B65-288C-4874-AC59-063DDA9D0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48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3B2D-303B-624D-9508-9E06B45FBF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8CACC-5E1A-6C43-ACC3-0A2DD2718A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19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3B2D-303B-624D-9508-9E06B45FBF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8CACC-5E1A-6C43-ACC3-0A2DD2718A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45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3B2D-303B-624D-9508-9E06B45FBF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8CACC-5E1A-6C43-ACC3-0A2DD2718A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23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3B2D-303B-624D-9508-9E06B45FBF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8CACC-5E1A-6C43-ACC3-0A2DD2718A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28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3C79C5-8D9A-48B8-81C2-05DD709D1E43}" type="datetimeFigureOut">
              <a:rPr lang="en-US" smtClean="0"/>
              <a:pPr>
                <a:defRPr/>
              </a:pPr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FB7BD-9672-4F58-9ECE-2F5737BCF7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49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A922DD-F270-4649-AD28-330C48418D0A}" type="datetimeFigureOut">
              <a:rPr lang="en-US" smtClean="0"/>
              <a:pPr>
                <a:defRPr/>
              </a:pPr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464882-8054-4DF6-ADAC-FE4C467300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7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11F30E-D17A-46CA-B24A-4F7E16CED01B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10741-BD80-4554-AF3A-47CE22CCA02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163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CCFBA1-537E-439D-9BA8-D53EF4DF2354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9B83B-677E-4261-B74C-0C34D642FBB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1718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E59A90-4DCD-43DF-81A6-9EA3069BDA8F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5F054-1E9B-43B7-84BD-4F4E3C1D3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441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6AF4FC-4F74-4469-A5DC-2302F2618A45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DE8D9-AC03-4858-BA36-9E537CC539E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00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4750D-385B-4F03-9E3E-F939FF1C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63642-F764-4607-8BD7-46A748BB6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41161-8572-4D77-AE85-DCF5A1ED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3ABA5-A76C-4BEC-B789-C00521BB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0D477-D5D8-449B-AF1F-F5B02F59CA3E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630D1-6A93-4330-93E8-787F9EEA4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A6458-8F65-4F34-A25F-7B9BC7AE3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0B65-288C-4874-AC59-063DDA9D0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5738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3ECE0-F8B9-4075-8FF0-56EBC079DFB2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40F82-CC5A-49D5-82E7-412B1FB1BD0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93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651C2E-EC67-499B-8281-3093B125DF5D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D46DB-500A-4A0A-A50E-62C48B6BC6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5171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E86F6-7674-4BE8-960E-B274A75417EC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7711A-C9A5-429D-A667-B268858F1F5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1330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C2E19D-CE3E-4EBC-80F5-88CBCCA4ADC0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F1DDA-8125-43BC-8968-2E16F71DCDD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238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1FCF24-00AE-4221-8FAE-A42EA0E430D5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8BF3FD-3BB6-4739-B49F-8F612817C19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600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89B66-C098-AF4B-873B-19936BD30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6242E0-7D72-134C-AF58-2BAF0B73A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3FADD-DA6E-0843-B896-582A9B22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81034-42FC-4939-AD78-5B7F1D55321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F23E9-6E14-1743-8EA2-D3ED9277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C2832-238B-C142-8E38-E4EA6C8D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B9CBC-DA23-460A-9D72-9CA9DC8A133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81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18D85-480F-3940-9304-EC4330FE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EFEDB-6D57-D84E-B2BF-B4F05665F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3FADD-DA6E-0843-B896-582A9B22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A2BE1-3A18-47CF-824F-0BE7A275EA9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F23E9-6E14-1743-8EA2-D3ED9277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C2832-238B-C142-8E38-E4EA6C8D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36AE-8F53-4F63-96D0-DD7BDC67540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64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81FE5-1F43-7343-BB9C-0F941BD7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B607B-019F-A141-9E4A-5425F9F45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3FADD-DA6E-0843-B896-582A9B22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E266B-F4E1-41C8-B7A6-A9E4CAC8DFB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F23E9-6E14-1743-8EA2-D3ED9277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C2832-238B-C142-8E38-E4EA6C8D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F8C5B-5CC5-475A-A29E-6977EC2CAB8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6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7FE61-91AC-F647-8F1E-F3CAD0C77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911C5-1029-1A47-97AE-8E4BD891A2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3A8B1-7087-164A-9531-4B1FEA1B9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93FADD-DA6E-0843-B896-582A9B22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706BD-A577-45CE-95F2-60441EE852C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4F23E9-6E14-1743-8EA2-D3ED9277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2C2832-238B-C142-8E38-E4EA6C8D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F197F-69B7-46DA-A519-F5B1CA24018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01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FCBCD-F179-1547-B5AF-D2C668DC9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89EA3-4C8E-884D-BAEB-CFC31713D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C5307-908F-3F4F-8C92-4718516D5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D23348-2F9B-C641-9138-AB01958B3D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4B035D-1938-244F-B707-82F983873A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93FADD-DA6E-0843-B896-582A9B22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96D9E-CDEC-4CE0-8B70-CEDF7C351D2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C4F23E9-6E14-1743-8EA2-D3ED9277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2C2832-238B-C142-8E38-E4EA6C8D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BF1A2-B267-4595-A370-7A185FF9E21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8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F5328-5094-4998-8FD5-441038718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C9C26-2C09-4014-918E-6C2903038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79E88-2A4B-42FA-965A-FD8C87D5D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027B6F-DDB6-43F9-BA61-06301448C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3543FF-28D6-49DE-8CDA-1721547C0D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C92D54-1257-4CD5-82A5-2EE2FE4AA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0D477-D5D8-449B-AF1F-F5B02F59CA3E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3D9AF-9470-410B-917E-A6AA6384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AB4FF6-CE10-48EF-946D-BAFEC2ED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0B65-288C-4874-AC59-063DDA9D0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0601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C01B8-C81B-FF4D-95E7-FF03B96CB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493FADD-DA6E-0843-B896-582A9B22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0A753-55C1-4CB2-B4E0-A1689F05EF1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4F23E9-6E14-1743-8EA2-D3ED9277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2C2832-238B-C142-8E38-E4EA6C8D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DCB4F-A54A-427F-9E88-8B482AF2AB9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55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493FADD-DA6E-0843-B896-582A9B22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BAD19-919E-4A3F-ABCF-867D39C22B1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C4F23E9-6E14-1743-8EA2-D3ED9277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2C2832-238B-C142-8E38-E4EA6C8D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4E697-E2AB-4CFF-931A-C8A217865C7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17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94BE5-087C-AD48-B554-5489FF8F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50E9A-8332-7347-9B68-A26DC8FAC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F7084-888F-FB4A-8611-C88C91A7B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93FADD-DA6E-0843-B896-582A9B22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87DE-8A43-4D51-A406-EAD86F40D21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4F23E9-6E14-1743-8EA2-D3ED9277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2C2832-238B-C142-8E38-E4EA6C8D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EBE46-0BA8-4221-9964-5C3019FDC9D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01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2065-F958-F04C-B68F-7D42400C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4B3475-FED1-1346-9EEB-6615E3EDB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D3738-6625-884D-92D6-C74EC485A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93FADD-DA6E-0843-B896-582A9B22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8C48-138F-4247-9323-79BBD20B747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4F23E9-6E14-1743-8EA2-D3ED9277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2C2832-238B-C142-8E38-E4EA6C8D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B52A-136D-4C63-82FA-65AF638CC6C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33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10A4-C370-1043-A3D9-563F0B58A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03680-191D-FD47-9656-949E4AA8D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3FADD-DA6E-0843-B896-582A9B22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520FA-93E5-4E87-9898-ACF9FAC317B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F23E9-6E14-1743-8EA2-D3ED9277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C2832-238B-C142-8E38-E4EA6C8D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2F297-EAB0-4052-B719-FCE189B6B3E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52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194FC9-43E3-8245-B40A-04281163C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D32D14-1EEB-1E4B-9C09-0762EC7D4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3FADD-DA6E-0843-B896-582A9B22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ACD8F-5CCF-409B-A62A-092AFAFF84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F23E9-6E14-1743-8EA2-D3ED9277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C2832-238B-C142-8E38-E4EA6C8D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F7FFC-0B31-48E3-BF69-4D7E0237454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7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A05EC-2B6E-4877-BD38-D0563B55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5CC7FE-BD99-4C0C-BA8F-AF360141B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0D477-D5D8-449B-AF1F-F5B02F59CA3E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5BAB22-2850-4565-82C2-BEBA1B9D7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11940-4E7F-4D41-BF55-11636634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0B65-288C-4874-AC59-063DDA9D0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518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1C5EB8-1C11-453A-89D8-B1C7DC9A9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0D477-D5D8-449B-AF1F-F5B02F59CA3E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909DA-03B6-41B1-89CE-53D99763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0801B-B7A0-428E-81BD-FA8E7CC98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0B65-288C-4874-AC59-063DDA9D0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47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8FC9-410D-4843-9B4D-5FDFFF9BD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01CCB-04EB-487A-9347-52A89394C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4B16B-3642-4517-8B64-002BA4AA6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ECBF6-9B8E-4735-9C99-0BF0A71A8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0D477-D5D8-449B-AF1F-F5B02F59CA3E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15505-7C4C-4CA7-8806-C7468B26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BF8F1-E101-4F2F-BCC8-A85051094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0B65-288C-4874-AC59-063DDA9D0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90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754D3-7B55-4DDD-B41F-19FCABBE0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911911-9CC9-4EE8-A595-AEC87377BE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09D58-7936-4194-99AC-B5B9CC62B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67CF7-B418-47DF-AFB0-6F54F1AB1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0D477-D5D8-449B-AF1F-F5B02F59CA3E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1B878-A3F9-4B58-BFEA-7D68A74A2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24852-6E5C-48A9-8DC3-190DEAAA0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0B65-288C-4874-AC59-063DDA9D0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16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04A4A9-E6DD-437A-A13B-E7644A3D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EE5B3C-A532-4733-95EA-3BF239C57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62682-D98F-44A2-AC53-4A98F71FA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0D477-D5D8-449B-AF1F-F5B02F59CA3E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C55DF-123B-44BA-868A-55BD98DE2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15C09-8A8E-4DD5-A5A8-A25069D52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50B65-288C-4874-AC59-063DDA9D0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D60338-EDCC-4E75-9ADE-E151B1B51E97}" type="datetimeFigureOut">
              <a:rPr lang="en-US" smtClean="0"/>
              <a:pPr>
                <a:defRPr/>
              </a:pPr>
              <a:t>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075724-A26D-4407-AD52-836E79ECCD8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09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73B2D-303B-624D-9508-9E06B45FBF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8CACC-5E1A-6C43-ACC3-0A2DD2718A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1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43689F-361F-4D78-AC19-5F9ADC87FEFE}" type="datetimeFigureOut">
              <a:rPr lang="en-US" smtClean="0"/>
              <a:pPr>
                <a:defRPr/>
              </a:pPr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E0EE02-6649-46F4-94C0-AAB3603B30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0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3FADD-DA6E-0843-B896-582A9B227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215E77-D3F5-4C88-9267-EDD2E396FF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F23E9-6E14-1743-8EA2-D3ED92776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C2832-238B-C142-8E38-E4EA6C8DE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53EFD6-5467-44C5-866E-1E6D9B0752F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8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9618A5-2994-447E-B838-E4D86560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10" y="1598246"/>
            <a:ext cx="4626709" cy="51229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/>
            <a:r>
              <a:rPr lang="en-US" sz="8000" b="1" kern="1200" dirty="0">
                <a:latin typeface="+mj-lt"/>
                <a:ea typeface="+mj-ea"/>
                <a:cs typeface="+mj-cs"/>
              </a:rPr>
              <a:t>Evangelism</a:t>
            </a:r>
            <a:br>
              <a:rPr lang="en-US" sz="8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8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A7A6D-4710-4357-9AAB-F6D7EE973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2994" y="1590840"/>
            <a:ext cx="5672176" cy="509522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buNone/>
            </a:pPr>
            <a:r>
              <a:rPr lang="en-US" sz="4400" b="1" kern="1200" dirty="0">
                <a:effectLst/>
                <a:latin typeface="+mn-lt"/>
                <a:ea typeface="+mn-ea"/>
                <a:cs typeface="+mn-cs"/>
              </a:rPr>
              <a:t>How to Share our Faith Sensitively Beyond the Church.</a:t>
            </a:r>
            <a:endParaRPr lang="en-US" sz="4400" kern="1200" dirty="0"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804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9376" y="5704398"/>
            <a:ext cx="11089232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i="1" dirty="0">
                <a:solidFill>
                  <a:prstClr val="white"/>
                </a:solidFill>
                <a:latin typeface="Calibri"/>
              </a:rPr>
              <a:t>Let’s encourage our older members to see their evangelistic potential and not to forsake the great message of hope in the face of death.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360" y="219413"/>
            <a:ext cx="11377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000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Even when I am old and grey, do not forsake me O God, as I declare your power to the next generation…   </a:t>
            </a:r>
            <a:r>
              <a:rPr lang="en-GB" sz="3000" dirty="0">
                <a:solidFill>
                  <a:prstClr val="black"/>
                </a:solidFill>
                <a:latin typeface="Arial" charset="0"/>
                <a:cs typeface="Arial" charset="0"/>
              </a:rPr>
              <a:t>Psalm 71:17-18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5401" y="1395526"/>
            <a:ext cx="90194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dirty="0">
                <a:solidFill>
                  <a:prstClr val="black"/>
                </a:solidFill>
                <a:latin typeface="Arial" charset="0"/>
                <a:cs typeface="Arial" charset="0"/>
              </a:rPr>
              <a:t>Retired People have many opportunities to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GB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GB" sz="3200" dirty="0">
                <a:solidFill>
                  <a:prstClr val="black"/>
                </a:solidFill>
                <a:latin typeface="Arial" charset="0"/>
                <a:cs typeface="Arial" charset="0"/>
              </a:rPr>
              <a:t>Meet others and build friendships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GB" sz="3200" dirty="0">
                <a:solidFill>
                  <a:prstClr val="black"/>
                </a:solidFill>
                <a:latin typeface="Arial" charset="0"/>
                <a:cs typeface="Arial" charset="0"/>
              </a:rPr>
              <a:t>Visit Shut-ins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GB" sz="3200" dirty="0">
                <a:solidFill>
                  <a:prstClr val="black"/>
                </a:solidFill>
                <a:latin typeface="Arial" charset="0"/>
                <a:cs typeface="Arial" charset="0"/>
              </a:rPr>
              <a:t>Join local clubs and activities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GB" sz="3200" dirty="0">
                <a:solidFill>
                  <a:prstClr val="black"/>
                </a:solidFill>
                <a:latin typeface="Arial" charset="0"/>
                <a:cs typeface="Arial" charset="0"/>
              </a:rPr>
              <a:t>Be a regular at a local Café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dirty="0">
                <a:solidFill>
                  <a:prstClr val="black"/>
                </a:solidFill>
                <a:latin typeface="Arial" charset="0"/>
                <a:cs typeface="Arial" charset="0"/>
              </a:rPr>
              <a:t>Seniors can be genuine salt and light in the local community.</a:t>
            </a:r>
          </a:p>
        </p:txBody>
      </p:sp>
    </p:spTree>
    <p:extLst>
      <p:ext uri="{BB962C8B-B14F-4D97-AF65-F5344CB8AC3E}">
        <p14:creationId xmlns:p14="http://schemas.microsoft.com/office/powerpoint/2010/main" val="186629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B8BF4-A13D-4E35-B657-35EF9AC5A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en-US" sz="5400" b="1" dirty="0"/>
              <a:t>Charles Wesley</a:t>
            </a:r>
            <a:endParaRPr lang="en-GB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2AA11-FC0F-4CAE-A85B-58A0E0CFD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469" y="3627426"/>
            <a:ext cx="8112664" cy="299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i="1" dirty="0">
                <a:solidFill>
                  <a:srgbClr val="0070C0"/>
                </a:solidFill>
              </a:rPr>
              <a:t>Oh, that the world might taste and see</a:t>
            </a:r>
          </a:p>
          <a:p>
            <a:pPr marL="0" indent="0" algn="ctr">
              <a:buNone/>
            </a:pPr>
            <a:r>
              <a:rPr lang="en-US" sz="3600" b="1" i="1" dirty="0">
                <a:solidFill>
                  <a:srgbClr val="0070C0"/>
                </a:solidFill>
              </a:rPr>
              <a:t>The riches of His grace</a:t>
            </a:r>
          </a:p>
          <a:p>
            <a:pPr marL="0" indent="0" algn="ctr">
              <a:buNone/>
            </a:pPr>
            <a:r>
              <a:rPr lang="en-US" sz="3600" b="1" i="1" dirty="0">
                <a:solidFill>
                  <a:srgbClr val="0070C0"/>
                </a:solidFill>
              </a:rPr>
              <a:t>The arms of love that compass me</a:t>
            </a:r>
          </a:p>
          <a:p>
            <a:pPr marL="0" indent="0" algn="ctr">
              <a:buNone/>
            </a:pPr>
            <a:r>
              <a:rPr lang="en-US" sz="3600" b="1" i="1" dirty="0">
                <a:solidFill>
                  <a:srgbClr val="0070C0"/>
                </a:solidFill>
              </a:rPr>
              <a:t>Would all mankind embrace</a:t>
            </a:r>
            <a:endParaRPr lang="en-GB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56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F1472-8BC9-4A76-AA59-D9C505963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20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AB491-9092-4DC0-A2B8-3F9AAAA3C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27" y="1426354"/>
            <a:ext cx="3973385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7200" b="1" dirty="0"/>
              <a:t>Fishing</a:t>
            </a:r>
            <a:br>
              <a:rPr lang="en-US" sz="5200" dirty="0"/>
            </a:br>
            <a:br>
              <a:rPr lang="en-US" sz="2000" dirty="0"/>
            </a:br>
            <a:r>
              <a:rPr lang="en-US" sz="5300" dirty="0"/>
              <a:t>Be Prepared</a:t>
            </a:r>
            <a:br>
              <a:rPr lang="en-US" sz="2000" dirty="0"/>
            </a:br>
            <a:br>
              <a:rPr lang="en-US" sz="2000" dirty="0"/>
            </a:br>
            <a:r>
              <a:rPr lang="en-US" sz="5300" dirty="0"/>
              <a:t>Choosing the right bait or lure.</a:t>
            </a:r>
          </a:p>
        </p:txBody>
      </p:sp>
    </p:spTree>
    <p:extLst>
      <p:ext uri="{BB962C8B-B14F-4D97-AF65-F5344CB8AC3E}">
        <p14:creationId xmlns:p14="http://schemas.microsoft.com/office/powerpoint/2010/main" val="2317454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14BF3-B71F-411A-8D75-9826BF7A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94" y="845701"/>
            <a:ext cx="3581401" cy="668941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Look at what is around you. </a:t>
            </a:r>
            <a:br>
              <a:rPr lang="en-US" sz="3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200" dirty="0">
                <a:solidFill>
                  <a:srgbClr val="FFFFFF"/>
                </a:solidFill>
              </a:rPr>
              <a:t>B</a:t>
            </a:r>
            <a:r>
              <a:rPr lang="en-US" sz="3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eautiful yellow rose.</a:t>
            </a:r>
            <a:br>
              <a:rPr lang="en-US" sz="3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200" dirty="0">
                <a:solidFill>
                  <a:srgbClr val="FFFFFF"/>
                </a:solidFill>
              </a:rPr>
              <a:t>M</a:t>
            </a:r>
            <a:r>
              <a:rPr lang="en-US" sz="3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an on the doors in Tottenham. </a:t>
            </a:r>
            <a:br>
              <a:rPr lang="en-US" sz="3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Jesus illustrated from the everyday things around him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BDD791-B82E-41AB-A8AE-C992AA322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089665"/>
            <a:ext cx="7225748" cy="467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33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DCF01-88E4-48A7-991D-B5050819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en-US" sz="5000" dirty="0"/>
              <a:t>Duncan </a:t>
            </a:r>
            <a:r>
              <a:rPr lang="en-US" sz="5000" dirty="0" err="1"/>
              <a:t>Bannatyne</a:t>
            </a:r>
            <a:r>
              <a:rPr lang="en-US" sz="5000" dirty="0"/>
              <a:t> – Dragon’s Den</a:t>
            </a:r>
            <a:endParaRPr lang="en-GB" sz="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69581-B70B-4D38-B149-DE67F1B9D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886" y="1881014"/>
            <a:ext cx="11413066" cy="5294647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GB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“I found a quiet place at the side of the 					house. I couldn’t stop the tears. I had no 					choice but to let the tears flow; and they 				just kept pouring out of me and wouldn’t 				stop. After many minutes, I began to get the feeling that I wasn’t alone. It was there and then that God said hello. It was unmistakable: I knew who had come, and I also knew why. It wasn’t a spiritual thing, it was a Christian thing. It was profound, and I stood there, stunned, considering the offer and thinking about what it would mean.” </a:t>
            </a:r>
          </a:p>
          <a:p>
            <a:pPr marL="0" indent="0"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072005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8DF6E5-89F4-465C-8DA1-00D8B0887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b="1" dirty="0"/>
              <a:t>Can I tell you what I was reading this morning?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n open book&#10;&#10;Description automatically generated">
            <a:extLst>
              <a:ext uri="{FF2B5EF4-FFF2-40B4-BE49-F238E27FC236}">
                <a16:creationId xmlns:a16="http://schemas.microsoft.com/office/drawing/2014/main" id="{9BD4EAB6-1B5F-4577-91B8-CD676D41A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r="24047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86427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1F61D7-F247-4C43-8C8C-D40CDE98F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162" t="4620" r="25633" b="4716"/>
          <a:stretch/>
        </p:blipFill>
        <p:spPr>
          <a:xfrm>
            <a:off x="4912004" y="277366"/>
            <a:ext cx="1833434" cy="6303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46620-2B5A-4C2C-926E-F172950A6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4250">
            <a:off x="2942072" y="363904"/>
            <a:ext cx="1832701" cy="6301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5449D2-65FB-442B-A6A4-971095AF4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4164">
            <a:off x="6862948" y="435395"/>
            <a:ext cx="1832701" cy="630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67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018">
            <a:off x="250452" y="0"/>
            <a:ext cx="51435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037" y="225993"/>
            <a:ext cx="6347176" cy="64060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724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283394" y="3565529"/>
            <a:ext cx="3581012" cy="2353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64412" y="1422257"/>
            <a:ext cx="3513074" cy="2168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5571" y="1675746"/>
            <a:ext cx="33210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600" dirty="0">
                <a:solidFill>
                  <a:prstClr val="black"/>
                </a:solidFill>
                <a:latin typeface="Arial" charset="0"/>
                <a:cs typeface="Arial" charset="0"/>
              </a:rPr>
              <a:t>Faith comes by hearing, and hearing by the word of God.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solidFill>
                  <a:prstClr val="black"/>
                </a:solidFill>
                <a:latin typeface="Arial" charset="0"/>
                <a:cs typeface="Arial" charset="0"/>
              </a:rPr>
              <a:t>Romans 10:17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18721" y="3721399"/>
            <a:ext cx="2700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300" b="1" dirty="0">
                <a:solidFill>
                  <a:srgbClr val="5F4A2E"/>
                </a:solidFill>
                <a:latin typeface="Arial" charset="0"/>
                <a:cs typeface="Arial" charset="0"/>
              </a:rPr>
              <a:t>Questions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64719" y="4307194"/>
            <a:ext cx="310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  <a:latin typeface="Arial" charset="0"/>
                <a:cs typeface="Arial" charset="0"/>
              </a:rPr>
              <a:t>Can I pray with you?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64715" y="4917719"/>
            <a:ext cx="3105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prstClr val="black"/>
                </a:solidFill>
                <a:latin typeface="Arial" charset="0"/>
                <a:cs typeface="Arial" charset="0"/>
              </a:rPr>
              <a:t>Can I read the Bible with you?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2"/>
          <a:stretch/>
        </p:blipFill>
        <p:spPr>
          <a:xfrm>
            <a:off x="4283394" y="1465841"/>
            <a:ext cx="3583701" cy="21318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55692" y="2965365"/>
            <a:ext cx="24302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300" b="1" dirty="0">
                <a:solidFill>
                  <a:prstClr val="white"/>
                </a:solidFill>
                <a:latin typeface="Arial" charset="0"/>
                <a:cs typeface="Arial" charset="0"/>
              </a:rPr>
              <a:t>Journey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"/>
          <a:stretch/>
        </p:blipFill>
        <p:spPr>
          <a:xfrm>
            <a:off x="7864411" y="3597646"/>
            <a:ext cx="3513075" cy="23217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3394" y="1274575"/>
            <a:ext cx="7094092" cy="4893647"/>
          </a:xfrm>
          <a:prstGeom prst="rect">
            <a:avLst/>
          </a:prstGeom>
          <a:solidFill>
            <a:srgbClr val="8650AF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20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prstClr val="white"/>
                </a:solidFill>
                <a:latin typeface="Arial" charset="0"/>
                <a:cs typeface="Arial" charset="0"/>
              </a:rPr>
              <a:t>Jesus performed many other signs in the presence of his disciples, which are not recorded in this book. </a:t>
            </a:r>
            <a:r>
              <a:rPr lang="en-GB" sz="3200" baseline="30000" dirty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en-GB" sz="3200" dirty="0">
                <a:solidFill>
                  <a:prstClr val="white"/>
                </a:solidFill>
                <a:latin typeface="Arial" charset="0"/>
                <a:cs typeface="Arial" charset="0"/>
              </a:rPr>
              <a:t>But these are written that you may believe that Jesus is the Messiah, the Son of God, and that by believing you may have life in his name.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prstClr val="white"/>
                </a:solidFill>
                <a:latin typeface="Arial" charset="0"/>
                <a:cs typeface="Arial" charset="0"/>
              </a:rPr>
              <a:t>John 20:30-31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8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Title 13"/>
          <p:cNvSpPr txBox="1">
            <a:spLocks/>
          </p:cNvSpPr>
          <p:nvPr/>
        </p:nvSpPr>
        <p:spPr>
          <a:xfrm>
            <a:off x="0" y="130222"/>
            <a:ext cx="12191999" cy="850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prstClr val="white"/>
                </a:solidFill>
              </a:rPr>
              <a:t>	How shall they hear?</a:t>
            </a:r>
          </a:p>
        </p:txBody>
      </p:sp>
    </p:spTree>
    <p:extLst>
      <p:ext uri="{BB962C8B-B14F-4D97-AF65-F5344CB8AC3E}">
        <p14:creationId xmlns:p14="http://schemas.microsoft.com/office/powerpoint/2010/main" val="137077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10" grpId="0"/>
      <p:bldP spid="2" grpId="0"/>
      <p:bldP spid="3" grpId="0"/>
      <p:bldP spid="15" grpId="0"/>
      <p:bldP spid="17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F6F3D-E8F3-4B54-90B0-CCD7F5A7F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910" y="1598246"/>
            <a:ext cx="4626709" cy="5122985"/>
          </a:xfrm>
        </p:spPr>
        <p:txBody>
          <a:bodyPr anchor="t">
            <a:normAutofit/>
          </a:bodyPr>
          <a:lstStyle/>
          <a:p>
            <a:pPr algn="r"/>
            <a:r>
              <a:rPr lang="en-GB" sz="8000" b="1" dirty="0"/>
              <a:t>Reaching Those in Later Life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8CE41-AF8A-42C1-A260-A1E7EB6A0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2994" y="1590840"/>
            <a:ext cx="5672176" cy="5095221"/>
          </a:xfrm>
        </p:spPr>
        <p:txBody>
          <a:bodyPr>
            <a:normAutofit/>
          </a:bodyPr>
          <a:lstStyle/>
          <a:p>
            <a:pPr algn="l"/>
            <a:r>
              <a:rPr lang="en-GB" sz="4800" b="1" i="1" dirty="0"/>
              <a:t>‘Do not cast me away when I am old; </a:t>
            </a:r>
          </a:p>
          <a:p>
            <a:pPr algn="l"/>
            <a:r>
              <a:rPr lang="en-GB" sz="4800" b="1" i="1" dirty="0"/>
              <a:t>do not forsake me when my strength is gone’</a:t>
            </a:r>
            <a:r>
              <a:rPr lang="en-GB" sz="4800" dirty="0"/>
              <a:t>. </a:t>
            </a:r>
          </a:p>
          <a:p>
            <a:pPr algn="l"/>
            <a:r>
              <a:rPr lang="en-GB" sz="4400" dirty="0"/>
              <a:t>Psalm 71:9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196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999" y="140685"/>
            <a:ext cx="9644004" cy="4769073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6369" y="1574412"/>
            <a:ext cx="4685631" cy="46856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28999" y="380498"/>
            <a:ext cx="964400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For I was hungry and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you gave me something to eat,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 was thirsty and you gave me something to drink,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 was a stranger and you invited me in,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 needed clothes and you clothed me,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 was sick and you looked after me,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 was in prison and you came to visit me.’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Matthew 25:35-36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84301" y="373167"/>
            <a:ext cx="14997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hungry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42837" y="927638"/>
            <a:ext cx="33681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something to eat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12450" y="1481635"/>
            <a:ext cx="137704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thirsty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23139" y="1481635"/>
            <a:ext cx="37283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something to drink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72471" y="2025528"/>
            <a:ext cx="173226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stranger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78198" y="3122480"/>
            <a:ext cx="918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sick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68897" y="3665984"/>
            <a:ext cx="13596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prison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83690" y="2035631"/>
            <a:ext cx="26134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invited me in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37442" y="3122480"/>
            <a:ext cx="314855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looked after me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08354" y="3672752"/>
            <a:ext cx="32540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came to visit me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326924" y="2583823"/>
            <a:ext cx="22990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clothed me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06690" y="2585778"/>
            <a:ext cx="305404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needed clothes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7796A9-0923-4CD2-89AA-EE11C1F44322}"/>
              </a:ext>
            </a:extLst>
          </p:cNvPr>
          <p:cNvSpPr/>
          <p:nvPr/>
        </p:nvSpPr>
        <p:spPr>
          <a:xfrm>
            <a:off x="4301067" y="5791200"/>
            <a:ext cx="7738533" cy="76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5FA99-E668-4038-8A3E-0C35C8D768ED}"/>
              </a:ext>
            </a:extLst>
          </p:cNvPr>
          <p:cNvSpPr txBox="1"/>
          <p:nvPr/>
        </p:nvSpPr>
        <p:spPr>
          <a:xfrm>
            <a:off x="4582177" y="5740067"/>
            <a:ext cx="516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Word and Deed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8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4353" y="247336"/>
            <a:ext cx="4859583" cy="3501401"/>
          </a:xfrm>
          <a:prstGeom prst="rect">
            <a:avLst/>
          </a:prstGeom>
          <a:solidFill>
            <a:srgbClr val="FFFFFF">
              <a:alpha val="5882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‘Whatever you did for one of the least of these</a:t>
            </a:r>
            <a:r>
              <a:rPr kumimoji="0" lang="mr-I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Mangal" panose="02040503050203030202" pitchFamily="18" charset="0"/>
              </a:rPr>
              <a:t>…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you did for me.’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86" y="710506"/>
            <a:ext cx="9818914" cy="61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29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1495A-502D-4F88-A3A8-4DE4A9DA2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726551"/>
            <a:ext cx="9681882" cy="73988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 Journey – not Just a Conversation</a:t>
            </a:r>
          </a:p>
        </p:txBody>
      </p:sp>
      <p:pic>
        <p:nvPicPr>
          <p:cNvPr id="5" name="Picture 4" descr="A person walking on a path&#10;&#10;Description automatically generated with low confidence">
            <a:extLst>
              <a:ext uri="{FF2B5EF4-FFF2-40B4-BE49-F238E27FC236}">
                <a16:creationId xmlns:a16="http://schemas.microsoft.com/office/drawing/2014/main" id="{9F5AF1F8-117F-4BE3-9674-D861C4836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1"/>
          <a:stretch/>
        </p:blipFill>
        <p:spPr>
          <a:xfrm>
            <a:off x="21" y="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212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62A9-E5A7-4765-8E20-7C49A6B3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700" b="1" i="1">
                <a:solidFill>
                  <a:schemeClr val="accent5"/>
                </a:solidFill>
              </a:rPr>
              <a:t>Not just a </a:t>
            </a:r>
            <a:r>
              <a:rPr lang="en-GB" sz="4700" b="1" i="1">
                <a:solidFill>
                  <a:schemeClr val="accent5"/>
                </a:solidFill>
              </a:rPr>
              <a:t>conversation</a:t>
            </a:r>
            <a:r>
              <a:rPr lang="en-US" sz="4700" b="1" i="1">
                <a:solidFill>
                  <a:schemeClr val="accent5"/>
                </a:solidFill>
              </a:rPr>
              <a:t>…</a:t>
            </a:r>
            <a:endParaRPr lang="en-GB" sz="4700" b="1" i="1">
              <a:solidFill>
                <a:schemeClr val="accent5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5F06995-97C6-4B6B-870A-56FB6EF24C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9876519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6095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6F9DC4-3C2D-4714-8567-4F5C4BF99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8000" b="1" i="1" dirty="0"/>
              <a:t>‘Listen for fifty-five minutes’</a:t>
            </a:r>
            <a:endParaRPr lang="en-GB" sz="8000" b="1" i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9E491-7C14-45C4-8AC1-F689F2C40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i="1" dirty="0">
                <a:solidFill>
                  <a:schemeClr val="tx1">
                    <a:alpha val="80000"/>
                  </a:schemeClr>
                </a:solidFill>
              </a:rPr>
              <a:t>When Francis Schaeffer was asked what he would do if he had an hour with a non-Christian, he replied by saying he would listen for fifty-five minutes. Then, in those last five minutes, he would have something to say.</a:t>
            </a:r>
            <a:endParaRPr lang="en-GB" sz="3600" i="1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601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7D4AC837-277A-4DCD-91B5-CA7280687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>
          <a:xfrm>
            <a:off x="457200" y="510365"/>
            <a:ext cx="11277600" cy="595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66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5009">
            <a:off x="-176523" y="1172060"/>
            <a:ext cx="3618497" cy="2742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74" y="1456894"/>
            <a:ext cx="2889343" cy="17934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2726" y="1564535"/>
            <a:ext cx="9813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prstClr val="black"/>
                </a:solidFill>
              </a:rPr>
              <a:t>Small Story    </a:t>
            </a:r>
            <a:r>
              <a:rPr lang="mr-IN" sz="6000" dirty="0">
                <a:solidFill>
                  <a:prstClr val="black"/>
                </a:solidFill>
              </a:rPr>
              <a:t>–</a:t>
            </a:r>
            <a:r>
              <a:rPr lang="en-GB" sz="6000" dirty="0">
                <a:solidFill>
                  <a:prstClr val="black"/>
                </a:solidFill>
              </a:rPr>
              <a:t>              </a:t>
            </a:r>
            <a:r>
              <a:rPr lang="en-GB" sz="6000" b="1" dirty="0">
                <a:solidFill>
                  <a:prstClr val="black"/>
                </a:solidFill>
              </a:rPr>
              <a:t>BIG 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5804" y="2827233"/>
            <a:ext cx="3946648" cy="341632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 rtlCol="0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3600" dirty="0">
                <a:solidFill>
                  <a:prstClr val="black"/>
                </a:solidFill>
              </a:rPr>
              <a:t>People’s stories are important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3600" dirty="0">
                <a:solidFill>
                  <a:prstClr val="black"/>
                </a:solidFill>
              </a:rPr>
              <a:t>Joys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3600" dirty="0">
                <a:solidFill>
                  <a:prstClr val="black"/>
                </a:solidFill>
              </a:rPr>
              <a:t>Sorrows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3600" dirty="0">
                <a:solidFill>
                  <a:prstClr val="black"/>
                </a:solidFill>
              </a:rPr>
              <a:t>Regrets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3600" dirty="0">
                <a:solidFill>
                  <a:prstClr val="black"/>
                </a:solidFill>
              </a:rPr>
              <a:t>Defining moments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42432" y="2827233"/>
            <a:ext cx="4403334" cy="3293209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 rtlCol="0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3600" dirty="0">
                <a:solidFill>
                  <a:prstClr val="black"/>
                </a:solidFill>
              </a:rPr>
              <a:t>Jesus knew their story </a:t>
            </a:r>
            <a:r>
              <a:rPr lang="mr-IN" sz="3600" dirty="0">
                <a:solidFill>
                  <a:prstClr val="black"/>
                </a:solidFill>
              </a:rPr>
              <a:t>–</a:t>
            </a:r>
            <a:r>
              <a:rPr lang="en-GB" sz="3600" dirty="0">
                <a:solidFill>
                  <a:prstClr val="black"/>
                </a:solidFill>
              </a:rPr>
              <a:t> Nathaniel “I saw you</a:t>
            </a:r>
            <a:r>
              <a:rPr lang="mr-IN" sz="3600" dirty="0">
                <a:solidFill>
                  <a:prstClr val="black"/>
                </a:solidFill>
              </a:rPr>
              <a:t>…</a:t>
            </a:r>
            <a:r>
              <a:rPr lang="en-GB" sz="3600" dirty="0">
                <a:solidFill>
                  <a:prstClr val="black"/>
                </a:solidFill>
              </a:rPr>
              <a:t>”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3600" dirty="0">
                <a:solidFill>
                  <a:prstClr val="black"/>
                </a:solidFill>
              </a:rPr>
              <a:t>Rich young ruler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3600" dirty="0">
                <a:solidFill>
                  <a:prstClr val="black"/>
                </a:solidFill>
              </a:rPr>
              <a:t>Women at the well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1" name="Title 13"/>
          <p:cNvSpPr txBox="1">
            <a:spLocks/>
          </p:cNvSpPr>
          <p:nvPr/>
        </p:nvSpPr>
        <p:spPr>
          <a:xfrm>
            <a:off x="0" y="130222"/>
            <a:ext cx="12191999" cy="850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prstClr val="white"/>
                </a:solidFill>
              </a:rPr>
              <a:t>	Entry Points for the Gospel</a:t>
            </a:r>
          </a:p>
        </p:txBody>
      </p:sp>
    </p:spTree>
    <p:extLst>
      <p:ext uri="{BB962C8B-B14F-4D97-AF65-F5344CB8AC3E}">
        <p14:creationId xmlns:p14="http://schemas.microsoft.com/office/powerpoint/2010/main" val="200452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 animBg="1"/>
      <p:bldP spid="15" grpId="0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960A8C72DC5248AF8735A32E77C618" ma:contentTypeVersion="6" ma:contentTypeDescription="Create a new document." ma:contentTypeScope="" ma:versionID="f93d8579567e2962cea111673a05d0a4">
  <xsd:schema xmlns:xsd="http://www.w3.org/2001/XMLSchema" xmlns:xs="http://www.w3.org/2001/XMLSchema" xmlns:p="http://schemas.microsoft.com/office/2006/metadata/properties" xmlns:ns3="33581952-a429-495b-85ff-35138052b529" targetNamespace="http://schemas.microsoft.com/office/2006/metadata/properties" ma:root="true" ma:fieldsID="d0c9b95f8570bec141d690fb58a05ca1" ns3:_="">
    <xsd:import namespace="33581952-a429-495b-85ff-35138052b52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581952-a429-495b-85ff-35138052b5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D7135E-6254-4512-8EE8-9ADDCADEB2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581952-a429-495b-85ff-35138052b5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887EF4-2712-4138-B3AF-FE384204B2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057AEE-EA6A-4C20-BA60-BA3525DD156B}">
  <ds:schemaRefs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3581952-a429-495b-85ff-35138052b52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690</Words>
  <Application>Microsoft Office PowerPoint</Application>
  <PresentationFormat>Widescreen</PresentationFormat>
  <Paragraphs>78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1_Office Theme</vt:lpstr>
      <vt:lpstr>3_Office Theme</vt:lpstr>
      <vt:lpstr>2_Office Theme</vt:lpstr>
      <vt:lpstr>4_Office Theme</vt:lpstr>
      <vt:lpstr>Evangelism </vt:lpstr>
      <vt:lpstr>Reaching Those in Later Life</vt:lpstr>
      <vt:lpstr>PowerPoint Presentation</vt:lpstr>
      <vt:lpstr>PowerPoint Presentation</vt:lpstr>
      <vt:lpstr>A Journey – not Just a Conversation</vt:lpstr>
      <vt:lpstr>Not just a conversation…</vt:lpstr>
      <vt:lpstr>‘Listen for fifty-five minutes’</vt:lpstr>
      <vt:lpstr>PowerPoint Presentation</vt:lpstr>
      <vt:lpstr>PowerPoint Presentation</vt:lpstr>
      <vt:lpstr>PowerPoint Presentation</vt:lpstr>
      <vt:lpstr>Charles Wesley</vt:lpstr>
      <vt:lpstr>Fishing  Be Prepared  Choosing the right bait or lure.</vt:lpstr>
      <vt:lpstr>Look at what is around you.   Beautiful yellow rose.  Man on the doors in Tottenham.   Jesus illustrated from the everyday things around him</vt:lpstr>
      <vt:lpstr>Duncan Bannatyne – Dragon’s Den</vt:lpstr>
      <vt:lpstr>Can I tell you what I was reading this morning?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Reaching the Elderly</dc:title>
  <dc:creator>Terry Puttick</dc:creator>
  <cp:lastModifiedBy>Terry Puttick</cp:lastModifiedBy>
  <cp:revision>53</cp:revision>
  <dcterms:created xsi:type="dcterms:W3CDTF">2020-02-27T11:02:01Z</dcterms:created>
  <dcterms:modified xsi:type="dcterms:W3CDTF">2022-01-11T12:37:24Z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0x0101009A960A8C72DC5248AF8735A32E77C618</vt:lpwstr>
  </property>
</Properties>
</file>