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15"/>
  </p:notesMasterIdLst>
  <p:sldIdLst>
    <p:sldId id="256" r:id="rId2"/>
    <p:sldId id="273" r:id="rId3"/>
    <p:sldId id="268" r:id="rId4"/>
    <p:sldId id="270" r:id="rId5"/>
    <p:sldId id="260" r:id="rId6"/>
    <p:sldId id="271"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9E3D"/>
    <a:srgbClr val="3E5173"/>
    <a:srgbClr val="A13258"/>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62" autoAdjust="0"/>
    <p:restoredTop sz="94660"/>
  </p:normalViewPr>
  <p:slideViewPr>
    <p:cSldViewPr snapToGrid="0">
      <p:cViewPr varScale="1">
        <p:scale>
          <a:sx n="73" d="100"/>
          <a:sy n="73" d="100"/>
        </p:scale>
        <p:origin x="3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D1558-28AF-4AE3-9B14-F47438C26F72}" type="datetimeFigureOut">
              <a:rPr lang="en-GB" smtClean="0"/>
              <a:t>04/11/2021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6EC21-2C1B-4DCA-8729-028209DC252F}" type="slidenum">
              <a:rPr lang="en-GB" smtClean="0"/>
              <a:t>‹#›</a:t>
            </a:fld>
            <a:endParaRPr lang="en-GB"/>
          </a:p>
        </p:txBody>
      </p:sp>
    </p:spTree>
    <p:extLst>
      <p:ext uri="{BB962C8B-B14F-4D97-AF65-F5344CB8AC3E}">
        <p14:creationId xmlns:p14="http://schemas.microsoft.com/office/powerpoint/2010/main" val="234801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923F103-BC34-4FE4-A40E-EDDEECFDA5D0}" type="datetimeFigureOut">
              <a:rPr lang="en-US" smtClean="0"/>
              <a:pPr/>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196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98671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4236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962380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55671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84117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99643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4635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42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817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4E6425-0181-43F2-84FC-787E803FD2F8}" type="datetimeFigureOut">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347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458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211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886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684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616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980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E451C3-0FF4-47C4-B829-773ADF60F88C}" type="datetimeFigureOut">
              <a:rPr lang="en-US" smtClean="0"/>
              <a:t>11/4/2021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5812382"/>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4217" y="2181200"/>
            <a:ext cx="6858000" cy="618523"/>
          </a:xfrm>
        </p:spPr>
        <p:txBody>
          <a:bodyPr>
            <a:normAutofit fontScale="92500"/>
          </a:bodyPr>
          <a:lstStyle/>
          <a:p>
            <a:pPr algn="ctr"/>
            <a:r>
              <a:rPr lang="en-GB" sz="2800" dirty="0" smtClean="0">
                <a:solidFill>
                  <a:srgbClr val="A13258"/>
                </a:solidFill>
                <a:latin typeface="Lato" panose="020F0502020204030203" pitchFamily="34" charset="0"/>
              </a:rPr>
              <a:t>Re-imagining ministry amongst older people</a:t>
            </a:r>
            <a:endParaRPr lang="en-GB" sz="2800" dirty="0">
              <a:solidFill>
                <a:srgbClr val="A13258"/>
              </a:solidFill>
              <a:latin typeface="Lato" panose="020F0502020204030203" pitchFamily="34" charset="0"/>
            </a:endParaRPr>
          </a:p>
        </p:txBody>
      </p:sp>
      <p:pic>
        <p:nvPicPr>
          <p:cNvPr id="4" name="Picture 3"/>
          <p:cNvPicPr>
            <a:picLocks noChangeAspect="1"/>
          </p:cNvPicPr>
          <p:nvPr/>
        </p:nvPicPr>
        <p:blipFill>
          <a:blip r:embed="rId2"/>
          <a:stretch>
            <a:fillRect/>
          </a:stretch>
        </p:blipFill>
        <p:spPr>
          <a:xfrm>
            <a:off x="2398804" y="3720426"/>
            <a:ext cx="4228826" cy="1165084"/>
          </a:xfrm>
          <a:prstGeom prst="rect">
            <a:avLst/>
          </a:prstGeom>
        </p:spPr>
      </p:pic>
      <p:sp>
        <p:nvSpPr>
          <p:cNvPr id="6" name="TextBox 5"/>
          <p:cNvSpPr txBox="1"/>
          <p:nvPr/>
        </p:nvSpPr>
        <p:spPr>
          <a:xfrm>
            <a:off x="1038497" y="1443374"/>
            <a:ext cx="6949440" cy="769441"/>
          </a:xfrm>
          <a:prstGeom prst="rect">
            <a:avLst/>
          </a:prstGeom>
          <a:noFill/>
        </p:spPr>
        <p:txBody>
          <a:bodyPr wrap="square" rtlCol="0">
            <a:spAutoFit/>
          </a:bodyPr>
          <a:lstStyle/>
          <a:p>
            <a:pPr algn="ctr"/>
            <a:r>
              <a:rPr lang="en-GB" sz="4400" dirty="0" smtClean="0">
                <a:solidFill>
                  <a:srgbClr val="3E5173"/>
                </a:solidFill>
                <a:latin typeface="Lato" panose="020F0502020204030203" pitchFamily="34" charset="0"/>
              </a:rPr>
              <a:t>A Great Place to Grow Old</a:t>
            </a:r>
            <a:endParaRPr lang="en-GB" sz="4400" dirty="0">
              <a:solidFill>
                <a:srgbClr val="3E5173"/>
              </a:solidFill>
              <a:latin typeface="Lato" panose="020F0502020204030203" pitchFamily="34" charset="0"/>
            </a:endParaRPr>
          </a:p>
        </p:txBody>
      </p:sp>
    </p:spTree>
    <p:extLst>
      <p:ext uri="{BB962C8B-B14F-4D97-AF65-F5344CB8AC3E}">
        <p14:creationId xmlns:p14="http://schemas.microsoft.com/office/powerpoint/2010/main" val="4054987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49235" y="1127265"/>
            <a:ext cx="4262845" cy="461665"/>
          </a:xfrm>
          <a:prstGeom prst="rect">
            <a:avLst/>
          </a:prstGeom>
          <a:solidFill>
            <a:srgbClr val="A13258"/>
          </a:solidFill>
        </p:spPr>
        <p:txBody>
          <a:bodyPr wrap="square" rtlCol="0">
            <a:spAutoFit/>
          </a:bodyPr>
          <a:lstStyle/>
          <a:p>
            <a:r>
              <a:rPr lang="en-GB" sz="2400" dirty="0">
                <a:latin typeface="Lato" panose="020F0502020204030203" pitchFamily="34" charset="0"/>
              </a:rPr>
              <a:t>b) Created in </a:t>
            </a:r>
            <a:r>
              <a:rPr lang="en-GB" sz="2400" dirty="0" smtClean="0">
                <a:latin typeface="Lato" panose="020F0502020204030203" pitchFamily="34" charset="0"/>
              </a:rPr>
              <a:t>the image </a:t>
            </a:r>
            <a:r>
              <a:rPr lang="en-GB" sz="2400" dirty="0">
                <a:latin typeface="Lato" panose="020F0502020204030203" pitchFamily="34" charset="0"/>
              </a:rPr>
              <a:t>of God</a:t>
            </a:r>
          </a:p>
        </p:txBody>
      </p:sp>
      <p:sp>
        <p:nvSpPr>
          <p:cNvPr id="3" name="TextBox 2"/>
          <p:cNvSpPr txBox="1"/>
          <p:nvPr/>
        </p:nvSpPr>
        <p:spPr>
          <a:xfrm>
            <a:off x="796834" y="3570784"/>
            <a:ext cx="7759337" cy="1384995"/>
          </a:xfrm>
          <a:prstGeom prst="rect">
            <a:avLst/>
          </a:prstGeom>
          <a:noFill/>
        </p:spPr>
        <p:txBody>
          <a:bodyPr wrap="square" rtlCol="0">
            <a:spAutoFit/>
          </a:bodyPr>
          <a:lstStyle/>
          <a:p>
            <a:r>
              <a:rPr lang="en-GB" sz="2800" dirty="0" smtClean="0">
                <a:solidFill>
                  <a:schemeClr val="bg1">
                    <a:lumMod val="65000"/>
                    <a:lumOff val="35000"/>
                  </a:schemeClr>
                </a:solidFill>
                <a:latin typeface="Lato" panose="020F0502020204030203" pitchFamily="34" charset="0"/>
              </a:rPr>
              <a:t>“God shows His love for us in this: While we were still sinners, Christ died for us.</a:t>
            </a:r>
          </a:p>
          <a:p>
            <a:pPr algn="r"/>
            <a:r>
              <a:rPr lang="en-GB" sz="2800" dirty="0" smtClean="0">
                <a:solidFill>
                  <a:schemeClr val="bg1">
                    <a:lumMod val="65000"/>
                    <a:lumOff val="35000"/>
                  </a:schemeClr>
                </a:solidFill>
                <a:latin typeface="Lato" panose="020F0502020204030203" pitchFamily="34" charset="0"/>
              </a:rPr>
              <a:t>							Romans 5:8</a:t>
            </a:r>
            <a:endParaRPr lang="en-GB" sz="2800" dirty="0">
              <a:solidFill>
                <a:schemeClr val="bg1">
                  <a:lumMod val="65000"/>
                  <a:lumOff val="35000"/>
                </a:schemeClr>
              </a:solidFill>
              <a:latin typeface="Lato" panose="020F0502020204030203" pitchFamily="34" charset="0"/>
            </a:endParaRPr>
          </a:p>
        </p:txBody>
      </p:sp>
      <p:sp>
        <p:nvSpPr>
          <p:cNvPr id="5" name="TextBox 4"/>
          <p:cNvSpPr txBox="1"/>
          <p:nvPr/>
        </p:nvSpPr>
        <p:spPr>
          <a:xfrm>
            <a:off x="949236" y="596541"/>
            <a:ext cx="4262844" cy="461665"/>
          </a:xfrm>
          <a:prstGeom prst="rect">
            <a:avLst/>
          </a:prstGeom>
          <a:solidFill>
            <a:srgbClr val="3E5173"/>
          </a:solidFill>
        </p:spPr>
        <p:txBody>
          <a:bodyPr wrap="square" rtlCol="0">
            <a:spAutoFit/>
          </a:bodyPr>
          <a:lstStyle/>
          <a:p>
            <a:r>
              <a:rPr lang="en-GB" sz="2400" dirty="0" smtClean="0">
                <a:latin typeface="Lato" panose="020F0502020204030203" pitchFamily="34" charset="0"/>
              </a:rPr>
              <a:t>a) Dependent</a:t>
            </a:r>
            <a:endParaRPr lang="en-GB" sz="2400" dirty="0">
              <a:latin typeface="Lato" panose="020F0502020204030203" pitchFamily="34" charset="0"/>
            </a:endParaRPr>
          </a:p>
        </p:txBody>
      </p:sp>
      <p:sp>
        <p:nvSpPr>
          <p:cNvPr id="7" name="TextBox 6"/>
          <p:cNvSpPr txBox="1"/>
          <p:nvPr/>
        </p:nvSpPr>
        <p:spPr>
          <a:xfrm>
            <a:off x="949235" y="1657989"/>
            <a:ext cx="4262845" cy="1015663"/>
          </a:xfrm>
          <a:prstGeom prst="rect">
            <a:avLst/>
          </a:prstGeom>
          <a:solidFill>
            <a:srgbClr val="569E3D"/>
          </a:solidFill>
        </p:spPr>
        <p:txBody>
          <a:bodyPr wrap="square" rtlCol="0">
            <a:spAutoFit/>
          </a:bodyPr>
          <a:lstStyle/>
          <a:p>
            <a:r>
              <a:rPr lang="en-GB" sz="6000" dirty="0">
                <a:latin typeface="Lato" panose="020F0502020204030203" pitchFamily="34" charset="0"/>
              </a:rPr>
              <a:t>c</a:t>
            </a:r>
            <a:r>
              <a:rPr lang="en-GB" sz="6000" dirty="0" smtClean="0">
                <a:latin typeface="Lato" panose="020F0502020204030203" pitchFamily="34" charset="0"/>
              </a:rPr>
              <a:t>) Loved</a:t>
            </a:r>
            <a:endParaRPr lang="en-GB" sz="6000" dirty="0">
              <a:latin typeface="Lato" panose="020F0502020204030203" pitchFamily="34" charset="0"/>
            </a:endParaRPr>
          </a:p>
        </p:txBody>
      </p:sp>
      <p:pic>
        <p:nvPicPr>
          <p:cNvPr id="4" name="Picture 3"/>
          <p:cNvPicPr>
            <a:picLocks noChangeAspect="1"/>
          </p:cNvPicPr>
          <p:nvPr/>
        </p:nvPicPr>
        <p:blipFill>
          <a:blip r:embed="rId2"/>
          <a:stretch>
            <a:fillRect/>
          </a:stretch>
        </p:blipFill>
        <p:spPr>
          <a:xfrm>
            <a:off x="7596000" y="5367600"/>
            <a:ext cx="1109568" cy="987638"/>
          </a:xfrm>
          <a:prstGeom prst="rect">
            <a:avLst/>
          </a:prstGeom>
        </p:spPr>
      </p:pic>
    </p:spTree>
    <p:extLst>
      <p:ext uri="{BB962C8B-B14F-4D97-AF65-F5344CB8AC3E}">
        <p14:creationId xmlns:p14="http://schemas.microsoft.com/office/powerpoint/2010/main" val="793865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23108" y="1336273"/>
            <a:ext cx="4458788" cy="461665"/>
          </a:xfrm>
          <a:prstGeom prst="rect">
            <a:avLst/>
          </a:prstGeom>
          <a:solidFill>
            <a:srgbClr val="A13258"/>
          </a:solidFill>
        </p:spPr>
        <p:txBody>
          <a:bodyPr wrap="square" rtlCol="0">
            <a:spAutoFit/>
          </a:bodyPr>
          <a:lstStyle/>
          <a:p>
            <a:r>
              <a:rPr lang="en-GB" sz="2400" dirty="0">
                <a:latin typeface="Lato" panose="020F0502020204030203" pitchFamily="34" charset="0"/>
              </a:rPr>
              <a:t>b) Created in </a:t>
            </a:r>
            <a:r>
              <a:rPr lang="en-GB" sz="2400" dirty="0" smtClean="0">
                <a:latin typeface="Lato" panose="020F0502020204030203" pitchFamily="34" charset="0"/>
              </a:rPr>
              <a:t>the image </a:t>
            </a:r>
            <a:r>
              <a:rPr lang="en-GB" sz="2400" dirty="0">
                <a:latin typeface="Lato" panose="020F0502020204030203" pitchFamily="34" charset="0"/>
              </a:rPr>
              <a:t>of </a:t>
            </a:r>
            <a:r>
              <a:rPr lang="en-GB" sz="2400" dirty="0" smtClean="0">
                <a:latin typeface="Lato" panose="020F0502020204030203" pitchFamily="34" charset="0"/>
              </a:rPr>
              <a:t>God</a:t>
            </a:r>
          </a:p>
        </p:txBody>
      </p:sp>
      <p:sp>
        <p:nvSpPr>
          <p:cNvPr id="3" name="TextBox 2"/>
          <p:cNvSpPr txBox="1"/>
          <p:nvPr/>
        </p:nvSpPr>
        <p:spPr>
          <a:xfrm>
            <a:off x="744582" y="3897356"/>
            <a:ext cx="7759337" cy="954107"/>
          </a:xfrm>
          <a:prstGeom prst="rect">
            <a:avLst/>
          </a:prstGeom>
          <a:noFill/>
        </p:spPr>
        <p:txBody>
          <a:bodyPr wrap="square" rtlCol="0">
            <a:spAutoFit/>
          </a:bodyPr>
          <a:lstStyle/>
          <a:p>
            <a:r>
              <a:rPr lang="en-GB" sz="2800" dirty="0" smtClean="0">
                <a:solidFill>
                  <a:srgbClr val="3E5173"/>
                </a:solidFill>
                <a:latin typeface="Lato" panose="020F0502020204030203" pitchFamily="34" charset="0"/>
              </a:rPr>
              <a:t>“It is not good for man to be alone.”</a:t>
            </a:r>
          </a:p>
          <a:p>
            <a:pPr algn="r"/>
            <a:r>
              <a:rPr lang="en-GB" sz="2800" dirty="0" smtClean="0">
                <a:solidFill>
                  <a:srgbClr val="3E5173"/>
                </a:solidFill>
                <a:latin typeface="Lato" panose="020F0502020204030203" pitchFamily="34" charset="0"/>
              </a:rPr>
              <a:t>							Genesis 2:18</a:t>
            </a:r>
            <a:endParaRPr lang="en-GB" sz="2800" dirty="0">
              <a:solidFill>
                <a:srgbClr val="3E5173"/>
              </a:solidFill>
              <a:latin typeface="Lato" panose="020F0502020204030203" pitchFamily="34" charset="0"/>
            </a:endParaRPr>
          </a:p>
        </p:txBody>
      </p:sp>
      <p:sp>
        <p:nvSpPr>
          <p:cNvPr id="5" name="TextBox 4"/>
          <p:cNvSpPr txBox="1"/>
          <p:nvPr/>
        </p:nvSpPr>
        <p:spPr>
          <a:xfrm>
            <a:off x="923108" y="818612"/>
            <a:ext cx="4458788" cy="461665"/>
          </a:xfrm>
          <a:prstGeom prst="rect">
            <a:avLst/>
          </a:prstGeom>
          <a:solidFill>
            <a:srgbClr val="3E5173"/>
          </a:solidFill>
        </p:spPr>
        <p:txBody>
          <a:bodyPr wrap="square" rtlCol="0">
            <a:spAutoFit/>
          </a:bodyPr>
          <a:lstStyle/>
          <a:p>
            <a:r>
              <a:rPr lang="en-GB" sz="2400" dirty="0" smtClean="0">
                <a:latin typeface="Lato" panose="020F0502020204030203" pitchFamily="34" charset="0"/>
              </a:rPr>
              <a:t>a) Dependent</a:t>
            </a:r>
            <a:endParaRPr lang="en-GB" sz="2400" dirty="0">
              <a:latin typeface="Lato" panose="020F0502020204030203" pitchFamily="34" charset="0"/>
            </a:endParaRPr>
          </a:p>
        </p:txBody>
      </p:sp>
      <p:sp>
        <p:nvSpPr>
          <p:cNvPr id="7" name="TextBox 6"/>
          <p:cNvSpPr txBox="1"/>
          <p:nvPr/>
        </p:nvSpPr>
        <p:spPr>
          <a:xfrm>
            <a:off x="907867" y="2374094"/>
            <a:ext cx="4474029" cy="1015663"/>
          </a:xfrm>
          <a:prstGeom prst="rect">
            <a:avLst/>
          </a:prstGeom>
          <a:solidFill>
            <a:schemeClr val="accent4"/>
          </a:solidFill>
        </p:spPr>
        <p:txBody>
          <a:bodyPr wrap="square" rtlCol="0">
            <a:spAutoFit/>
          </a:bodyPr>
          <a:lstStyle/>
          <a:p>
            <a:r>
              <a:rPr lang="en-GB" sz="6000" dirty="0" smtClean="0">
                <a:latin typeface="Lato" panose="020F0502020204030203" pitchFamily="34" charset="0"/>
              </a:rPr>
              <a:t>d) Relational</a:t>
            </a:r>
            <a:endParaRPr lang="en-GB" sz="6000" dirty="0">
              <a:latin typeface="Lato" panose="020F0502020204030203" pitchFamily="34" charset="0"/>
            </a:endParaRPr>
          </a:p>
        </p:txBody>
      </p:sp>
      <p:sp>
        <p:nvSpPr>
          <p:cNvPr id="4" name="TextBox 3"/>
          <p:cNvSpPr txBox="1"/>
          <p:nvPr/>
        </p:nvSpPr>
        <p:spPr>
          <a:xfrm>
            <a:off x="907866" y="1854960"/>
            <a:ext cx="4474030" cy="461665"/>
          </a:xfrm>
          <a:prstGeom prst="rect">
            <a:avLst/>
          </a:prstGeom>
          <a:solidFill>
            <a:srgbClr val="569E3D"/>
          </a:solidFill>
        </p:spPr>
        <p:txBody>
          <a:bodyPr wrap="square" rtlCol="0">
            <a:spAutoFit/>
          </a:bodyPr>
          <a:lstStyle/>
          <a:p>
            <a:pPr lvl="0"/>
            <a:r>
              <a:rPr lang="en-GB" sz="2400" dirty="0">
                <a:solidFill>
                  <a:prstClr val="white"/>
                </a:solidFill>
                <a:latin typeface="Lato" panose="020F0502020204030203" pitchFamily="34" charset="0"/>
              </a:rPr>
              <a:t>c) Loved</a:t>
            </a:r>
          </a:p>
        </p:txBody>
      </p:sp>
      <p:pic>
        <p:nvPicPr>
          <p:cNvPr id="6" name="Picture 5"/>
          <p:cNvPicPr>
            <a:picLocks noChangeAspect="1"/>
          </p:cNvPicPr>
          <p:nvPr/>
        </p:nvPicPr>
        <p:blipFill>
          <a:blip r:embed="rId2"/>
          <a:stretch>
            <a:fillRect/>
          </a:stretch>
        </p:blipFill>
        <p:spPr>
          <a:xfrm>
            <a:off x="7596000" y="5367600"/>
            <a:ext cx="1109568" cy="987638"/>
          </a:xfrm>
          <a:prstGeom prst="rect">
            <a:avLst/>
          </a:prstGeom>
        </p:spPr>
      </p:pic>
    </p:spTree>
    <p:extLst>
      <p:ext uri="{BB962C8B-B14F-4D97-AF65-F5344CB8AC3E}">
        <p14:creationId xmlns:p14="http://schemas.microsoft.com/office/powerpoint/2010/main" val="1206093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p:cNvSpPr/>
          <p:nvPr/>
        </p:nvSpPr>
        <p:spPr>
          <a:xfrm>
            <a:off x="681523" y="5094510"/>
            <a:ext cx="7783212" cy="8098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Lato" panose="020F0502020204030203" pitchFamily="34" charset="0"/>
              </a:rPr>
              <a:t>Created in the image of God</a:t>
            </a:r>
          </a:p>
        </p:txBody>
      </p:sp>
      <p:sp>
        <p:nvSpPr>
          <p:cNvPr id="14" name="Rectangle 13"/>
          <p:cNvSpPr/>
          <p:nvPr/>
        </p:nvSpPr>
        <p:spPr>
          <a:xfrm>
            <a:off x="3430128" y="4127858"/>
            <a:ext cx="2224961" cy="862149"/>
          </a:xfrm>
          <a:prstGeom prst="rect">
            <a:avLst/>
          </a:prstGeom>
          <a:solidFill>
            <a:srgbClr val="569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Lato" panose="020F0502020204030203" pitchFamily="34" charset="0"/>
              </a:rPr>
              <a:t>Loved</a:t>
            </a:r>
          </a:p>
        </p:txBody>
      </p:sp>
      <p:sp>
        <p:nvSpPr>
          <p:cNvPr id="15" name="Rectangle 14"/>
          <p:cNvSpPr/>
          <p:nvPr/>
        </p:nvSpPr>
        <p:spPr>
          <a:xfrm>
            <a:off x="5839098" y="4127858"/>
            <a:ext cx="2625637" cy="862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Lato" panose="020F0502020204030203" pitchFamily="34" charset="0"/>
              </a:rPr>
              <a:t>Relational</a:t>
            </a:r>
          </a:p>
        </p:txBody>
      </p:sp>
      <p:sp>
        <p:nvSpPr>
          <p:cNvPr id="4" name="Rectangle 3"/>
          <p:cNvSpPr/>
          <p:nvPr/>
        </p:nvSpPr>
        <p:spPr>
          <a:xfrm>
            <a:off x="681523" y="4127858"/>
            <a:ext cx="2564597" cy="862149"/>
          </a:xfrm>
          <a:prstGeom prst="rect">
            <a:avLst/>
          </a:prstGeom>
          <a:solidFill>
            <a:srgbClr val="3E5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Lato" panose="020F0502020204030203" pitchFamily="34" charset="0"/>
              </a:rPr>
              <a:t>Dependent</a:t>
            </a:r>
            <a:endParaRPr lang="en-GB" sz="3200" dirty="0">
              <a:solidFill>
                <a:schemeClr val="tx1"/>
              </a:solidFill>
              <a:latin typeface="Lato" panose="020F0502020204030203" pitchFamily="34" charset="0"/>
            </a:endParaRPr>
          </a:p>
        </p:txBody>
      </p:sp>
      <p:sp>
        <p:nvSpPr>
          <p:cNvPr id="2" name="TextBox 1"/>
          <p:cNvSpPr txBox="1"/>
          <p:nvPr/>
        </p:nvSpPr>
        <p:spPr>
          <a:xfrm>
            <a:off x="761474" y="613951"/>
            <a:ext cx="7562268" cy="2554545"/>
          </a:xfrm>
          <a:prstGeom prst="rect">
            <a:avLst/>
          </a:prstGeom>
          <a:noFill/>
        </p:spPr>
        <p:txBody>
          <a:bodyPr wrap="square" rtlCol="0">
            <a:spAutoFit/>
          </a:bodyPr>
          <a:lstStyle/>
          <a:p>
            <a:pPr algn="ctr"/>
            <a:r>
              <a:rPr lang="en-GB" sz="4000" dirty="0" smtClean="0">
                <a:solidFill>
                  <a:srgbClr val="3E5173"/>
                </a:solidFill>
                <a:latin typeface="Lato" panose="020F0502020204030203" pitchFamily="34" charset="0"/>
              </a:rPr>
              <a:t>What are we building on these foundations? </a:t>
            </a:r>
          </a:p>
          <a:p>
            <a:pPr algn="ctr"/>
            <a:r>
              <a:rPr lang="en-GB" sz="4000" dirty="0" smtClean="0">
                <a:solidFill>
                  <a:srgbClr val="A13258"/>
                </a:solidFill>
                <a:latin typeface="Lato" panose="020F0502020204030203" pitchFamily="34" charset="0"/>
              </a:rPr>
              <a:t>What is the aim of our ministry among older people?</a:t>
            </a:r>
            <a:endParaRPr lang="en-GB" sz="4000" dirty="0">
              <a:solidFill>
                <a:srgbClr val="A13258"/>
              </a:solidFill>
              <a:latin typeface="Lato" panose="020F0502020204030203" pitchFamily="34" charset="0"/>
            </a:endParaRPr>
          </a:p>
        </p:txBody>
      </p:sp>
    </p:spTree>
    <p:extLst>
      <p:ext uri="{BB962C8B-B14F-4D97-AF65-F5344CB8AC3E}">
        <p14:creationId xmlns:p14="http://schemas.microsoft.com/office/powerpoint/2010/main" val="2141249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1.bp.blogspot.com/-W_I583p-O_k/XvC2PpSz6oI/AAAAAAAABSI/5cpEiD5xgdsOMbajscGrZHcL4dkCxSRWgCLcBGAsYHQ/s640/A%2BGreat%2BPlace%2Bto%2BGrow%2B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34" y="80012"/>
            <a:ext cx="4127863" cy="66544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215815" y="5145532"/>
            <a:ext cx="2974595" cy="819838"/>
          </a:xfrm>
          <a:prstGeom prst="rect">
            <a:avLst/>
          </a:prstGeom>
        </p:spPr>
      </p:pic>
    </p:spTree>
    <p:extLst>
      <p:ext uri="{BB962C8B-B14F-4D97-AF65-F5344CB8AC3E}">
        <p14:creationId xmlns:p14="http://schemas.microsoft.com/office/powerpoint/2010/main" val="1194128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57587" y="3720426"/>
            <a:ext cx="4228826" cy="1165084"/>
          </a:xfrm>
          <a:prstGeom prst="rect">
            <a:avLst/>
          </a:prstGeom>
        </p:spPr>
      </p:pic>
      <p:sp>
        <p:nvSpPr>
          <p:cNvPr id="5" name="TextBox 4"/>
          <p:cNvSpPr txBox="1"/>
          <p:nvPr/>
        </p:nvSpPr>
        <p:spPr>
          <a:xfrm>
            <a:off x="1180338" y="2312129"/>
            <a:ext cx="6783325" cy="461665"/>
          </a:xfrm>
          <a:prstGeom prst="rect">
            <a:avLst/>
          </a:prstGeom>
          <a:noFill/>
        </p:spPr>
        <p:txBody>
          <a:bodyPr wrap="square" rtlCol="0">
            <a:spAutoFit/>
          </a:bodyPr>
          <a:lstStyle/>
          <a:p>
            <a:pPr algn="ctr"/>
            <a:r>
              <a:rPr lang="en-GB" sz="2400" dirty="0" smtClean="0">
                <a:solidFill>
                  <a:srgbClr val="3E5173"/>
                </a:solidFill>
                <a:latin typeface="Lato" panose="020F0502020204030203" pitchFamily="34" charset="0"/>
              </a:rPr>
              <a:t>Working towards a world where older people are </a:t>
            </a:r>
            <a:endParaRPr lang="en-GB" sz="2400" dirty="0">
              <a:solidFill>
                <a:srgbClr val="3E5173"/>
              </a:solidFill>
              <a:latin typeface="Lato" panose="020F0502020204030203" pitchFamily="34" charset="0"/>
            </a:endParaRPr>
          </a:p>
        </p:txBody>
      </p:sp>
      <p:sp>
        <p:nvSpPr>
          <p:cNvPr id="7" name="TextBox 6"/>
          <p:cNvSpPr txBox="1"/>
          <p:nvPr/>
        </p:nvSpPr>
        <p:spPr>
          <a:xfrm>
            <a:off x="1699747" y="2773794"/>
            <a:ext cx="5744506" cy="461665"/>
          </a:xfrm>
          <a:prstGeom prst="rect">
            <a:avLst/>
          </a:prstGeom>
          <a:noFill/>
        </p:spPr>
        <p:txBody>
          <a:bodyPr wrap="square" rtlCol="0">
            <a:spAutoFit/>
          </a:bodyPr>
          <a:lstStyle/>
          <a:p>
            <a:pPr algn="ctr"/>
            <a:r>
              <a:rPr lang="en-GB" sz="2400" dirty="0">
                <a:solidFill>
                  <a:srgbClr val="A13258"/>
                </a:solidFill>
                <a:latin typeface="Lato" panose="020F0502020204030203" pitchFamily="34" charset="0"/>
              </a:rPr>
              <a:t>v</a:t>
            </a:r>
            <a:r>
              <a:rPr lang="en-GB" sz="2400" dirty="0" smtClean="0">
                <a:solidFill>
                  <a:srgbClr val="A13258"/>
                </a:solidFill>
                <a:latin typeface="Lato" panose="020F0502020204030203" pitchFamily="34" charset="0"/>
              </a:rPr>
              <a:t>alued, connected and full of hope</a:t>
            </a:r>
            <a:endParaRPr lang="en-GB" sz="2400" dirty="0">
              <a:solidFill>
                <a:srgbClr val="A13258"/>
              </a:solidFill>
              <a:latin typeface="Lato" panose="020F0502020204030203" pitchFamily="34" charset="0"/>
            </a:endParaRPr>
          </a:p>
        </p:txBody>
      </p:sp>
      <p:sp>
        <p:nvSpPr>
          <p:cNvPr id="10" name="TextBox 9"/>
          <p:cNvSpPr txBox="1"/>
          <p:nvPr/>
        </p:nvSpPr>
        <p:spPr>
          <a:xfrm>
            <a:off x="1180338" y="3328543"/>
            <a:ext cx="6783325" cy="1938992"/>
          </a:xfrm>
          <a:prstGeom prst="rect">
            <a:avLst/>
          </a:prstGeom>
          <a:noFill/>
        </p:spPr>
        <p:txBody>
          <a:bodyPr wrap="square" rtlCol="0">
            <a:spAutoFit/>
          </a:bodyPr>
          <a:lstStyle/>
          <a:p>
            <a:pPr algn="ctr"/>
            <a:r>
              <a:rPr lang="en-GB" sz="2400" dirty="0" smtClean="0">
                <a:solidFill>
                  <a:srgbClr val="569E3D"/>
                </a:solidFill>
                <a:latin typeface="Lato" panose="020F0502020204030203" pitchFamily="34" charset="0"/>
              </a:rPr>
              <a:t>Combatting loneliness</a:t>
            </a:r>
          </a:p>
          <a:p>
            <a:pPr algn="ctr"/>
            <a:r>
              <a:rPr lang="en-GB" sz="2400" dirty="0" smtClean="0">
                <a:solidFill>
                  <a:srgbClr val="569E3D"/>
                </a:solidFill>
                <a:latin typeface="Lato" panose="020F0502020204030203" pitchFamily="34" charset="0"/>
              </a:rPr>
              <a:t>Mobilising volunteers</a:t>
            </a:r>
          </a:p>
          <a:p>
            <a:pPr algn="ctr"/>
            <a:r>
              <a:rPr lang="en-GB" sz="2400" dirty="0" smtClean="0">
                <a:solidFill>
                  <a:srgbClr val="569E3D"/>
                </a:solidFill>
                <a:latin typeface="Lato" panose="020F0502020204030203" pitchFamily="34" charset="0"/>
              </a:rPr>
              <a:t>Equipping churches</a:t>
            </a:r>
          </a:p>
          <a:p>
            <a:pPr algn="ctr"/>
            <a:r>
              <a:rPr lang="en-GB" sz="2400" dirty="0" smtClean="0">
                <a:solidFill>
                  <a:srgbClr val="569E3D"/>
                </a:solidFill>
                <a:latin typeface="Lato" panose="020F0502020204030203" pitchFamily="34" charset="0"/>
              </a:rPr>
              <a:t>Speaking out</a:t>
            </a:r>
          </a:p>
          <a:p>
            <a:pPr algn="ctr"/>
            <a:endParaRPr lang="en-GB" sz="2400" dirty="0">
              <a:solidFill>
                <a:srgbClr val="3E5173"/>
              </a:solidFill>
              <a:latin typeface="Lato" panose="020F0502020204030203" pitchFamily="34" charset="0"/>
            </a:endParaRPr>
          </a:p>
        </p:txBody>
      </p:sp>
      <p:sp>
        <p:nvSpPr>
          <p:cNvPr id="11" name="TextBox 10"/>
          <p:cNvSpPr txBox="1"/>
          <p:nvPr/>
        </p:nvSpPr>
        <p:spPr>
          <a:xfrm>
            <a:off x="940526" y="5400650"/>
            <a:ext cx="2939143" cy="461665"/>
          </a:xfrm>
          <a:prstGeom prst="rect">
            <a:avLst/>
          </a:prstGeom>
          <a:solidFill>
            <a:schemeClr val="accent2"/>
          </a:solidFill>
        </p:spPr>
        <p:txBody>
          <a:bodyPr wrap="square" rtlCol="0">
            <a:spAutoFit/>
          </a:bodyPr>
          <a:lstStyle/>
          <a:p>
            <a:pPr algn="ctr"/>
            <a:r>
              <a:rPr lang="en-GB" sz="2400" dirty="0" smtClean="0">
                <a:latin typeface="Lato" panose="020F0502020204030203" pitchFamily="34" charset="0"/>
              </a:rPr>
              <a:t>Care Home Friends</a:t>
            </a:r>
            <a:endParaRPr lang="en-GB" sz="2400" dirty="0">
              <a:latin typeface="Lato" panose="020F0502020204030203" pitchFamily="34" charset="0"/>
            </a:endParaRPr>
          </a:p>
        </p:txBody>
      </p:sp>
      <p:sp>
        <p:nvSpPr>
          <p:cNvPr id="12" name="TextBox 11"/>
          <p:cNvSpPr txBox="1"/>
          <p:nvPr/>
        </p:nvSpPr>
        <p:spPr>
          <a:xfrm>
            <a:off x="5024520" y="5393698"/>
            <a:ext cx="2939143" cy="461665"/>
          </a:xfrm>
          <a:prstGeom prst="rect">
            <a:avLst/>
          </a:prstGeom>
          <a:solidFill>
            <a:schemeClr val="accent2"/>
          </a:solidFill>
        </p:spPr>
        <p:txBody>
          <a:bodyPr wrap="square" rtlCol="0">
            <a:spAutoFit/>
          </a:bodyPr>
          <a:lstStyle/>
          <a:p>
            <a:pPr algn="ctr"/>
            <a:r>
              <a:rPr lang="en-GB" sz="2400" dirty="0" smtClean="0">
                <a:latin typeface="Lato" panose="020F0502020204030203" pitchFamily="34" charset="0"/>
              </a:rPr>
              <a:t>Carers Connected</a:t>
            </a:r>
            <a:endParaRPr lang="en-GB" sz="2400" dirty="0">
              <a:latin typeface="Lato" panose="020F0502020204030203" pitchFamily="34" charset="0"/>
            </a:endParaRPr>
          </a:p>
        </p:txBody>
      </p:sp>
    </p:spTree>
    <p:extLst>
      <p:ext uri="{BB962C8B-B14F-4D97-AF65-F5344CB8AC3E}">
        <p14:creationId xmlns:p14="http://schemas.microsoft.com/office/powerpoint/2010/main" val="35478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0.08495 L -0.00243 -0.47037 " pathEditMode="relative" rAng="0" ptsTypes="AA">
                                      <p:cBhvr>
                                        <p:cTn id="6" dur="1000" fill="hold"/>
                                        <p:tgtEl>
                                          <p:spTgt spid="4"/>
                                        </p:tgtEl>
                                        <p:attrNameLst>
                                          <p:attrName>ppt_x</p:attrName>
                                          <p:attrName>ppt_y</p:attrName>
                                        </p:attrNameLst>
                                      </p:cBhvr>
                                      <p:rCtr x="-122" y="-19282"/>
                                    </p:animMotion>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grpId="0" nodeType="afterEffect">
                                  <p:stCondLst>
                                    <p:cond delay="20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300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300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61703" y="313508"/>
            <a:ext cx="7876903" cy="707886"/>
          </a:xfrm>
          <a:prstGeom prst="rect">
            <a:avLst/>
          </a:prstGeom>
          <a:noFill/>
        </p:spPr>
        <p:txBody>
          <a:bodyPr wrap="square" rtlCol="0">
            <a:spAutoFit/>
          </a:bodyPr>
          <a:lstStyle/>
          <a:p>
            <a:r>
              <a:rPr lang="en-GB" sz="4000" b="1" dirty="0" smtClean="0">
                <a:solidFill>
                  <a:srgbClr val="3E5173"/>
                </a:solidFill>
                <a:latin typeface="Lato" panose="020F0502020204030203" pitchFamily="34" charset="0"/>
              </a:rPr>
              <a:t>1. An Ageing </a:t>
            </a:r>
            <a:r>
              <a:rPr lang="en-GB" sz="4000" b="1" dirty="0" smtClean="0">
                <a:solidFill>
                  <a:srgbClr val="A13258"/>
                </a:solidFill>
                <a:latin typeface="Lato" panose="020F0502020204030203" pitchFamily="34" charset="0"/>
              </a:rPr>
              <a:t>Population</a:t>
            </a:r>
            <a:endParaRPr lang="en-GB" sz="4000" b="1" dirty="0">
              <a:solidFill>
                <a:srgbClr val="A13258"/>
              </a:solidFill>
              <a:latin typeface="Lato" panose="020F0502020204030203" pitchFamily="34" charset="0"/>
            </a:endParaRPr>
          </a:p>
        </p:txBody>
      </p:sp>
      <p:sp>
        <p:nvSpPr>
          <p:cNvPr id="3" name="TextBox 2"/>
          <p:cNvSpPr txBox="1"/>
          <p:nvPr/>
        </p:nvSpPr>
        <p:spPr>
          <a:xfrm>
            <a:off x="666206" y="1227909"/>
            <a:ext cx="7772400" cy="184665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rgbClr val="569E3D"/>
                </a:solidFill>
                <a:latin typeface="Lato" panose="020F0502020204030203" pitchFamily="34" charset="0"/>
              </a:rPr>
              <a:t>Number of Centenarians increased by 85% </a:t>
            </a:r>
          </a:p>
          <a:p>
            <a:pPr marL="285750" indent="-285750">
              <a:buFont typeface="Arial" panose="020B0604020202020204" pitchFamily="34" charset="0"/>
              <a:buChar char="•"/>
            </a:pPr>
            <a:r>
              <a:rPr lang="en-GB" sz="2400" dirty="0" smtClean="0">
                <a:solidFill>
                  <a:srgbClr val="569E3D"/>
                </a:solidFill>
                <a:latin typeface="Lato" panose="020F0502020204030203" pitchFamily="34" charset="0"/>
              </a:rPr>
              <a:t>By </a:t>
            </a:r>
            <a:r>
              <a:rPr lang="en-GB" sz="2400" dirty="0">
                <a:solidFill>
                  <a:srgbClr val="569E3D"/>
                </a:solidFill>
                <a:latin typeface="Lato" panose="020F0502020204030203" pitchFamily="34" charset="0"/>
              </a:rPr>
              <a:t>2030 </a:t>
            </a:r>
            <a:r>
              <a:rPr lang="en-GB" sz="2400" dirty="0" smtClean="0">
                <a:solidFill>
                  <a:srgbClr val="569E3D"/>
                </a:solidFill>
                <a:latin typeface="Lato" panose="020F0502020204030203" pitchFamily="34" charset="0"/>
              </a:rPr>
              <a:t>1 </a:t>
            </a:r>
            <a:r>
              <a:rPr lang="en-GB" sz="2400" dirty="0">
                <a:solidFill>
                  <a:srgbClr val="569E3D"/>
                </a:solidFill>
                <a:latin typeface="Lato" panose="020F0502020204030203" pitchFamily="34" charset="0"/>
              </a:rPr>
              <a:t>in 5 people will be over </a:t>
            </a:r>
            <a:r>
              <a:rPr lang="en-GB" sz="2400" dirty="0" smtClean="0">
                <a:solidFill>
                  <a:srgbClr val="569E3D"/>
                </a:solidFill>
                <a:latin typeface="Lato" panose="020F0502020204030203" pitchFamily="34" charset="0"/>
              </a:rPr>
              <a:t>65</a:t>
            </a:r>
          </a:p>
          <a:p>
            <a:pPr marL="285750" indent="-285750">
              <a:buFont typeface="Arial" panose="020B0604020202020204" pitchFamily="34" charset="0"/>
              <a:buChar char="•"/>
            </a:pPr>
            <a:r>
              <a:rPr lang="en-GB" sz="2400" dirty="0" smtClean="0">
                <a:solidFill>
                  <a:srgbClr val="569E3D"/>
                </a:solidFill>
                <a:latin typeface="Lato" panose="020F0502020204030203" pitchFamily="34" charset="0"/>
              </a:rPr>
              <a:t>Over 85 </a:t>
            </a:r>
            <a:r>
              <a:rPr lang="en-GB" sz="2400" dirty="0">
                <a:solidFill>
                  <a:srgbClr val="569E3D"/>
                </a:solidFill>
                <a:latin typeface="Lato" panose="020F0502020204030203" pitchFamily="34" charset="0"/>
              </a:rPr>
              <a:t>age group </a:t>
            </a:r>
            <a:r>
              <a:rPr lang="en-GB" sz="2400" dirty="0" smtClean="0">
                <a:solidFill>
                  <a:srgbClr val="569E3D"/>
                </a:solidFill>
                <a:latin typeface="Lato" panose="020F0502020204030203" pitchFamily="34" charset="0"/>
              </a:rPr>
              <a:t>forecast </a:t>
            </a:r>
            <a:r>
              <a:rPr lang="en-GB" sz="2400" dirty="0">
                <a:solidFill>
                  <a:srgbClr val="569E3D"/>
                </a:solidFill>
                <a:latin typeface="Lato" panose="020F0502020204030203" pitchFamily="34" charset="0"/>
              </a:rPr>
              <a:t>to double in the next 20 years </a:t>
            </a:r>
          </a:p>
          <a:p>
            <a:endParaRPr lang="en-GB" dirty="0"/>
          </a:p>
        </p:txBody>
      </p:sp>
      <p:sp>
        <p:nvSpPr>
          <p:cNvPr id="4" name="TextBox 3"/>
          <p:cNvSpPr txBox="1"/>
          <p:nvPr/>
        </p:nvSpPr>
        <p:spPr>
          <a:xfrm>
            <a:off x="561703" y="3527305"/>
            <a:ext cx="7876903" cy="707886"/>
          </a:xfrm>
          <a:prstGeom prst="rect">
            <a:avLst/>
          </a:prstGeom>
          <a:noFill/>
        </p:spPr>
        <p:txBody>
          <a:bodyPr wrap="square" rtlCol="0">
            <a:spAutoFit/>
          </a:bodyPr>
          <a:lstStyle/>
          <a:p>
            <a:r>
              <a:rPr lang="en-GB" sz="4000" b="1" dirty="0" smtClean="0">
                <a:solidFill>
                  <a:srgbClr val="3E5173"/>
                </a:solidFill>
                <a:latin typeface="Lato" panose="020F0502020204030203" pitchFamily="34" charset="0"/>
              </a:rPr>
              <a:t>2. An Ageing </a:t>
            </a:r>
            <a:r>
              <a:rPr lang="en-GB" sz="4000" b="1" dirty="0" smtClean="0">
                <a:solidFill>
                  <a:srgbClr val="A13258"/>
                </a:solidFill>
                <a:latin typeface="Lato" panose="020F0502020204030203" pitchFamily="34" charset="0"/>
              </a:rPr>
              <a:t>Congregation</a:t>
            </a:r>
            <a:endParaRPr lang="en-GB" sz="4000" b="1" dirty="0">
              <a:solidFill>
                <a:srgbClr val="A13258"/>
              </a:solidFill>
              <a:latin typeface="Lato" panose="020F0502020204030203" pitchFamily="34" charset="0"/>
            </a:endParaRPr>
          </a:p>
        </p:txBody>
      </p:sp>
      <p:sp>
        <p:nvSpPr>
          <p:cNvPr id="5" name="TextBox 4"/>
          <p:cNvSpPr txBox="1"/>
          <p:nvPr/>
        </p:nvSpPr>
        <p:spPr>
          <a:xfrm>
            <a:off x="822960" y="4389120"/>
            <a:ext cx="6910251"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rgbClr val="569E3D"/>
                </a:solidFill>
                <a:latin typeface="Lato" panose="020F0502020204030203" pitchFamily="34" charset="0"/>
              </a:rPr>
              <a:t>In 2000 25% of congregation were </a:t>
            </a:r>
            <a:r>
              <a:rPr lang="en-GB" sz="2400" dirty="0">
                <a:solidFill>
                  <a:srgbClr val="569E3D"/>
                </a:solidFill>
                <a:latin typeface="Lato" panose="020F0502020204030203" pitchFamily="34" charset="0"/>
              </a:rPr>
              <a:t>over </a:t>
            </a:r>
            <a:r>
              <a:rPr lang="en-GB" sz="2400" dirty="0" smtClean="0">
                <a:solidFill>
                  <a:srgbClr val="569E3D"/>
                </a:solidFill>
                <a:latin typeface="Lato" panose="020F0502020204030203" pitchFamily="34" charset="0"/>
              </a:rPr>
              <a:t>65</a:t>
            </a:r>
            <a:r>
              <a:rPr lang="en-GB" sz="2400" dirty="0">
                <a:solidFill>
                  <a:srgbClr val="569E3D"/>
                </a:solidFill>
                <a:latin typeface="Lato" panose="020F0502020204030203" pitchFamily="34" charset="0"/>
              </a:rPr>
              <a:t>.</a:t>
            </a:r>
            <a:r>
              <a:rPr lang="en-GB" sz="2400" dirty="0" smtClean="0">
                <a:solidFill>
                  <a:srgbClr val="569E3D"/>
                </a:solidFill>
                <a:latin typeface="Lato" panose="020F0502020204030203" pitchFamily="34" charset="0"/>
              </a:rPr>
              <a:t> Forecast to rise to 45% by 2030</a:t>
            </a:r>
            <a:endParaRPr lang="en-GB" sz="2400" dirty="0">
              <a:solidFill>
                <a:srgbClr val="569E3D"/>
              </a:solidFill>
              <a:latin typeface="Lato" panose="020F0502020204030203" pitchFamily="34" charset="0"/>
            </a:endParaRPr>
          </a:p>
          <a:p>
            <a:pPr marL="285750" indent="-285750">
              <a:buFont typeface="Arial" panose="020B0604020202020204" pitchFamily="34" charset="0"/>
              <a:buChar char="•"/>
            </a:pPr>
            <a:r>
              <a:rPr lang="en-GB" sz="2400" dirty="0" smtClean="0">
                <a:solidFill>
                  <a:srgbClr val="569E3D"/>
                </a:solidFill>
                <a:latin typeface="Lato" panose="020F0502020204030203" pitchFamily="34" charset="0"/>
              </a:rPr>
              <a:t>In 2000</a:t>
            </a:r>
            <a:r>
              <a:rPr lang="en-GB" sz="2400" dirty="0">
                <a:solidFill>
                  <a:srgbClr val="569E3D"/>
                </a:solidFill>
                <a:latin typeface="Lato" panose="020F0502020204030203" pitchFamily="34" charset="0"/>
              </a:rPr>
              <a:t>, </a:t>
            </a:r>
            <a:r>
              <a:rPr lang="en-GB" sz="2400" dirty="0" smtClean="0">
                <a:solidFill>
                  <a:srgbClr val="569E3D"/>
                </a:solidFill>
                <a:latin typeface="Lato" panose="020F0502020204030203" pitchFamily="34" charset="0"/>
              </a:rPr>
              <a:t>5</a:t>
            </a:r>
            <a:r>
              <a:rPr lang="en-GB" sz="2400" dirty="0">
                <a:solidFill>
                  <a:srgbClr val="569E3D"/>
                </a:solidFill>
                <a:latin typeface="Lato" panose="020F0502020204030203" pitchFamily="34" charset="0"/>
              </a:rPr>
              <a:t>% of the over </a:t>
            </a:r>
            <a:r>
              <a:rPr lang="en-GB" sz="2400" dirty="0" smtClean="0">
                <a:solidFill>
                  <a:srgbClr val="569E3D"/>
                </a:solidFill>
                <a:latin typeface="Lato" panose="020F0502020204030203" pitchFamily="34" charset="0"/>
              </a:rPr>
              <a:t>65’s were 85+. Forecast </a:t>
            </a:r>
            <a:r>
              <a:rPr lang="en-GB" sz="2400" dirty="0">
                <a:solidFill>
                  <a:srgbClr val="569E3D"/>
                </a:solidFill>
                <a:latin typeface="Lato" panose="020F0502020204030203" pitchFamily="34" charset="0"/>
              </a:rPr>
              <a:t>to rise to 19% by 2030</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3551"/>
          <a:stretch/>
        </p:blipFill>
        <p:spPr>
          <a:xfrm>
            <a:off x="7595419" y="5368284"/>
            <a:ext cx="1110712" cy="990648"/>
          </a:xfrm>
          <a:prstGeom prst="rect">
            <a:avLst/>
          </a:prstGeom>
        </p:spPr>
      </p:pic>
    </p:spTree>
    <p:extLst>
      <p:ext uri="{BB962C8B-B14F-4D97-AF65-F5344CB8AC3E}">
        <p14:creationId xmlns:p14="http://schemas.microsoft.com/office/powerpoint/2010/main" val="613020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61703" y="561702"/>
            <a:ext cx="7876903" cy="1323439"/>
          </a:xfrm>
          <a:prstGeom prst="rect">
            <a:avLst/>
          </a:prstGeom>
          <a:noFill/>
        </p:spPr>
        <p:txBody>
          <a:bodyPr wrap="square" rtlCol="0">
            <a:spAutoFit/>
          </a:bodyPr>
          <a:lstStyle/>
          <a:p>
            <a:r>
              <a:rPr lang="en-GB" sz="4000" b="1" dirty="0">
                <a:solidFill>
                  <a:srgbClr val="3E5173"/>
                </a:solidFill>
                <a:latin typeface="Lato" panose="020F0502020204030203" pitchFamily="34" charset="0"/>
              </a:rPr>
              <a:t>3</a:t>
            </a:r>
            <a:r>
              <a:rPr lang="en-GB" sz="4000" b="1" dirty="0" smtClean="0">
                <a:solidFill>
                  <a:srgbClr val="3E5173"/>
                </a:solidFill>
                <a:latin typeface="Lato" panose="020F0502020204030203" pitchFamily="34" charset="0"/>
              </a:rPr>
              <a:t>. The church should be a good place to grow old.</a:t>
            </a:r>
            <a:endParaRPr lang="en-GB" sz="4000" b="1" dirty="0">
              <a:solidFill>
                <a:srgbClr val="3E5173"/>
              </a:solidFill>
              <a:latin typeface="Lato" panose="020F0502020204030203" pitchFamily="34" charset="0"/>
            </a:endParaRPr>
          </a:p>
        </p:txBody>
      </p:sp>
      <p:sp>
        <p:nvSpPr>
          <p:cNvPr id="3" name="TextBox 2"/>
          <p:cNvSpPr txBox="1"/>
          <p:nvPr/>
        </p:nvSpPr>
        <p:spPr>
          <a:xfrm>
            <a:off x="666206" y="2090058"/>
            <a:ext cx="7772400" cy="3816429"/>
          </a:xfrm>
          <a:prstGeom prst="rect">
            <a:avLst/>
          </a:prstGeom>
          <a:noFill/>
        </p:spPr>
        <p:txBody>
          <a:bodyPr wrap="square" rtlCol="0">
            <a:spAutoFit/>
          </a:bodyPr>
          <a:lstStyle/>
          <a:p>
            <a:r>
              <a:rPr lang="en-GB" sz="2800" i="1" dirty="0">
                <a:solidFill>
                  <a:srgbClr val="A13258"/>
                </a:solidFill>
              </a:rPr>
              <a:t>“Old men and old women will come back to Jerusalem, sit on benches on the streets and spin tales, move around safely with their canes—a good city to grow old in. And boys and girls will fill the public parks, laughing and playing—a good city to grow up in.” </a:t>
            </a:r>
          </a:p>
          <a:p>
            <a:pPr marL="285750" indent="-285750">
              <a:buFont typeface="Arial" panose="020B0604020202020204" pitchFamily="34" charset="0"/>
              <a:buChar char="•"/>
            </a:pPr>
            <a:endParaRPr lang="en-GB" sz="2800" dirty="0">
              <a:solidFill>
                <a:srgbClr val="569E3D"/>
              </a:solidFill>
            </a:endParaRPr>
          </a:p>
          <a:p>
            <a:r>
              <a:rPr lang="en-GB" sz="2800" dirty="0">
                <a:solidFill>
                  <a:srgbClr val="569E3D"/>
                </a:solidFill>
              </a:rPr>
              <a:t>[Zechariah 8:4-5, The Message]</a:t>
            </a:r>
          </a:p>
          <a:p>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3551"/>
          <a:stretch/>
        </p:blipFill>
        <p:spPr>
          <a:xfrm>
            <a:off x="7595419" y="5368284"/>
            <a:ext cx="1110712" cy="990648"/>
          </a:xfrm>
          <a:prstGeom prst="rect">
            <a:avLst/>
          </a:prstGeom>
        </p:spPr>
      </p:pic>
    </p:spTree>
    <p:extLst>
      <p:ext uri="{BB962C8B-B14F-4D97-AF65-F5344CB8AC3E}">
        <p14:creationId xmlns:p14="http://schemas.microsoft.com/office/powerpoint/2010/main" val="2522791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14" y="3116020"/>
            <a:ext cx="3657600" cy="25542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217" y="3116020"/>
            <a:ext cx="3813625" cy="2508233"/>
          </a:xfrm>
          <a:prstGeom prst="rect">
            <a:avLst/>
          </a:prstGeom>
        </p:spPr>
      </p:pic>
      <p:sp>
        <p:nvSpPr>
          <p:cNvPr id="8" name="Subtitle 2"/>
          <p:cNvSpPr txBox="1">
            <a:spLocks/>
          </p:cNvSpPr>
          <p:nvPr/>
        </p:nvSpPr>
        <p:spPr>
          <a:xfrm>
            <a:off x="4859217" y="1755825"/>
            <a:ext cx="3813625" cy="646065"/>
          </a:xfrm>
          <a:prstGeom prst="rect">
            <a:avLst/>
          </a:prstGeom>
          <a:solidFill>
            <a:schemeClr val="accent1"/>
          </a:solidFill>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defTabSz="457200"/>
            <a:r>
              <a:rPr lang="en-GB" sz="2600" dirty="0" smtClean="0">
                <a:solidFill>
                  <a:schemeClr val="tx1"/>
                </a:solidFill>
                <a:latin typeface="+mn-lt"/>
              </a:rPr>
              <a:t>Fourth Age: Frail elderly</a:t>
            </a:r>
            <a:endParaRPr lang="en-GB" sz="2600" dirty="0">
              <a:solidFill>
                <a:schemeClr val="tx1"/>
              </a:solidFill>
              <a:latin typeface="+mn-lt"/>
            </a:endParaRPr>
          </a:p>
        </p:txBody>
      </p:sp>
      <p:sp>
        <p:nvSpPr>
          <p:cNvPr id="10" name="Subtitle 2"/>
          <p:cNvSpPr txBox="1">
            <a:spLocks/>
          </p:cNvSpPr>
          <p:nvPr/>
        </p:nvSpPr>
        <p:spPr>
          <a:xfrm>
            <a:off x="596614" y="1755825"/>
            <a:ext cx="3657600" cy="646065"/>
          </a:xfrm>
          <a:prstGeom prst="rect">
            <a:avLst/>
          </a:prstGeom>
          <a:solidFill>
            <a:srgbClr val="569E3D"/>
          </a:solidFill>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defTabSz="457200"/>
            <a:r>
              <a:rPr lang="en-GB" sz="2600" dirty="0" smtClean="0">
                <a:solidFill>
                  <a:schemeClr val="tx1"/>
                </a:solidFill>
                <a:latin typeface="+mn-lt"/>
              </a:rPr>
              <a:t>Third Age: Active Retired</a:t>
            </a:r>
            <a:endParaRPr lang="en-GB" sz="2600" dirty="0">
              <a:solidFill>
                <a:schemeClr val="tx1"/>
              </a:solidFill>
              <a:latin typeface="+mn-lt"/>
            </a:endParaRPr>
          </a:p>
        </p:txBody>
      </p:sp>
      <p:sp>
        <p:nvSpPr>
          <p:cNvPr id="4" name="Rectangle 3"/>
          <p:cNvSpPr/>
          <p:nvPr/>
        </p:nvSpPr>
        <p:spPr>
          <a:xfrm>
            <a:off x="1548581" y="672608"/>
            <a:ext cx="6046839" cy="707886"/>
          </a:xfrm>
          <a:prstGeom prst="rect">
            <a:avLst/>
          </a:prstGeom>
        </p:spPr>
        <p:txBody>
          <a:bodyPr wrap="square">
            <a:spAutoFit/>
          </a:bodyPr>
          <a:lstStyle/>
          <a:p>
            <a:pPr algn="ctr"/>
            <a:r>
              <a:rPr lang="en-GB" sz="4000" b="1" dirty="0" smtClean="0">
                <a:solidFill>
                  <a:srgbClr val="3E5173"/>
                </a:solidFill>
                <a:latin typeface="Lato" panose="020F0502020204030203" pitchFamily="34" charset="0"/>
              </a:rPr>
              <a:t>How do you define old?</a:t>
            </a:r>
            <a:endParaRPr lang="en-GB" sz="4000" b="1" dirty="0">
              <a:solidFill>
                <a:srgbClr val="3E5173"/>
              </a:solidFill>
              <a:latin typeface="Lato" panose="020F0502020204030203" pitchFamily="34" charset="0"/>
            </a:endParaRPr>
          </a:p>
        </p:txBody>
      </p:sp>
    </p:spTree>
    <p:extLst>
      <p:ext uri="{BB962C8B-B14F-4D97-AF65-F5344CB8AC3E}">
        <p14:creationId xmlns:p14="http://schemas.microsoft.com/office/powerpoint/2010/main" val="269554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9722"/>
          <a:stretch/>
        </p:blipFill>
        <p:spPr>
          <a:xfrm>
            <a:off x="2836736" y="975851"/>
            <a:ext cx="3330416" cy="481965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3551"/>
          <a:stretch/>
        </p:blipFill>
        <p:spPr>
          <a:xfrm>
            <a:off x="7595419" y="5368284"/>
            <a:ext cx="1110712" cy="990648"/>
          </a:xfrm>
          <a:prstGeom prst="rect">
            <a:avLst/>
          </a:prstGeom>
        </p:spPr>
      </p:pic>
    </p:spTree>
    <p:extLst>
      <p:ext uri="{BB962C8B-B14F-4D97-AF65-F5344CB8AC3E}">
        <p14:creationId xmlns:p14="http://schemas.microsoft.com/office/powerpoint/2010/main" val="389719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descr="File:Outline-body.png - Wikipedia"/>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321240" y="1692921"/>
            <a:ext cx="2569091" cy="4629502"/>
          </a:xfrm>
          <a:prstGeom prst="rect">
            <a:avLst/>
          </a:prstGeom>
          <a:ln>
            <a:solidFill>
              <a:srgbClr val="002060"/>
            </a:solidFill>
          </a:ln>
        </p:spPr>
      </p:pic>
      <p:sp>
        <p:nvSpPr>
          <p:cNvPr id="13" name="Rectangle 12"/>
          <p:cNvSpPr/>
          <p:nvPr/>
        </p:nvSpPr>
        <p:spPr>
          <a:xfrm>
            <a:off x="5538651" y="1815737"/>
            <a:ext cx="3076187" cy="1580606"/>
          </a:xfrm>
          <a:prstGeom prst="rect">
            <a:avLst/>
          </a:prstGeom>
          <a:solidFill>
            <a:srgbClr val="569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Lato" panose="020F0502020204030203" pitchFamily="34" charset="0"/>
              </a:rPr>
              <a:t>Created in the image of God</a:t>
            </a:r>
          </a:p>
        </p:txBody>
      </p:sp>
      <p:sp>
        <p:nvSpPr>
          <p:cNvPr id="14" name="Rectangle 13"/>
          <p:cNvSpPr/>
          <p:nvPr/>
        </p:nvSpPr>
        <p:spPr>
          <a:xfrm>
            <a:off x="609677" y="4506685"/>
            <a:ext cx="3076187" cy="1580606"/>
          </a:xfrm>
          <a:prstGeom prst="rect">
            <a:avLst/>
          </a:prstGeom>
          <a:solidFill>
            <a:srgbClr val="569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Lato" panose="020F0502020204030203" pitchFamily="34" charset="0"/>
              </a:rPr>
              <a:t>Loved</a:t>
            </a:r>
          </a:p>
        </p:txBody>
      </p:sp>
      <p:sp>
        <p:nvSpPr>
          <p:cNvPr id="15" name="Rectangle 14"/>
          <p:cNvSpPr/>
          <p:nvPr/>
        </p:nvSpPr>
        <p:spPr>
          <a:xfrm>
            <a:off x="5538651" y="4506685"/>
            <a:ext cx="3076187" cy="158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Lato" panose="020F0502020204030203" pitchFamily="34" charset="0"/>
              </a:rPr>
              <a:t>Relational</a:t>
            </a:r>
          </a:p>
        </p:txBody>
      </p:sp>
      <p:sp>
        <p:nvSpPr>
          <p:cNvPr id="4" name="Rectangle 3"/>
          <p:cNvSpPr/>
          <p:nvPr/>
        </p:nvSpPr>
        <p:spPr>
          <a:xfrm>
            <a:off x="609677" y="1815737"/>
            <a:ext cx="3076187" cy="158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Lato" panose="020F0502020204030203" pitchFamily="34" charset="0"/>
              </a:rPr>
              <a:t>Dependent</a:t>
            </a:r>
            <a:endParaRPr lang="en-GB" sz="3200" dirty="0">
              <a:solidFill>
                <a:schemeClr val="tx1"/>
              </a:solidFill>
              <a:latin typeface="Lato" panose="020F0502020204030203" pitchFamily="34" charset="0"/>
            </a:endParaRPr>
          </a:p>
        </p:txBody>
      </p:sp>
      <p:sp>
        <p:nvSpPr>
          <p:cNvPr id="6" name="Title 5"/>
          <p:cNvSpPr>
            <a:spLocks noGrp="1"/>
          </p:cNvSpPr>
          <p:nvPr>
            <p:ph type="ctrTitle"/>
          </p:nvPr>
        </p:nvSpPr>
        <p:spPr>
          <a:xfrm>
            <a:off x="1176785" y="582579"/>
            <a:ext cx="6858000" cy="998026"/>
          </a:xfrm>
        </p:spPr>
        <p:txBody>
          <a:bodyPr>
            <a:normAutofit/>
          </a:bodyPr>
          <a:lstStyle/>
          <a:p>
            <a:pPr algn="ctr"/>
            <a:r>
              <a:rPr lang="en-GB" sz="4000" b="1" dirty="0" smtClean="0">
                <a:solidFill>
                  <a:srgbClr val="3E5173"/>
                </a:solidFill>
                <a:effectLst/>
                <a:latin typeface="Lato" panose="020F0502020204030203" pitchFamily="34" charset="0"/>
              </a:rPr>
              <a:t>How do we view older people?</a:t>
            </a:r>
            <a:endParaRPr lang="en-GB" sz="4000" b="1" dirty="0">
              <a:solidFill>
                <a:srgbClr val="3E5173"/>
              </a:solidFill>
              <a:effectLst/>
              <a:latin typeface="Lato" panose="020F0502020204030203" pitchFamily="34" charset="0"/>
            </a:endParaRPr>
          </a:p>
        </p:txBody>
      </p:sp>
    </p:spTree>
    <p:extLst>
      <p:ext uri="{BB962C8B-B14F-4D97-AF65-F5344CB8AC3E}">
        <p14:creationId xmlns:p14="http://schemas.microsoft.com/office/powerpoint/2010/main" val="423837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05394" y="1619794"/>
            <a:ext cx="4885509" cy="1015663"/>
          </a:xfrm>
          <a:prstGeom prst="rect">
            <a:avLst/>
          </a:prstGeom>
          <a:solidFill>
            <a:srgbClr val="3E5173"/>
          </a:solidFill>
        </p:spPr>
        <p:txBody>
          <a:bodyPr wrap="square" rtlCol="0">
            <a:spAutoFit/>
          </a:bodyPr>
          <a:lstStyle/>
          <a:p>
            <a:r>
              <a:rPr lang="en-GB" sz="6000" dirty="0" smtClean="0">
                <a:latin typeface="Lato" panose="020F0502020204030203" pitchFamily="34" charset="0"/>
              </a:rPr>
              <a:t>a) Dependent</a:t>
            </a:r>
            <a:endParaRPr lang="en-GB" sz="6000" dirty="0">
              <a:latin typeface="Lato" panose="020F0502020204030203" pitchFamily="34" charset="0"/>
            </a:endParaRPr>
          </a:p>
        </p:txBody>
      </p:sp>
      <p:sp>
        <p:nvSpPr>
          <p:cNvPr id="3" name="TextBox 2"/>
          <p:cNvSpPr txBox="1"/>
          <p:nvPr/>
        </p:nvSpPr>
        <p:spPr>
          <a:xfrm>
            <a:off x="705394" y="3448590"/>
            <a:ext cx="7759337" cy="1384995"/>
          </a:xfrm>
          <a:prstGeom prst="rect">
            <a:avLst/>
          </a:prstGeom>
          <a:noFill/>
        </p:spPr>
        <p:txBody>
          <a:bodyPr wrap="square" rtlCol="0">
            <a:spAutoFit/>
          </a:bodyPr>
          <a:lstStyle/>
          <a:p>
            <a:r>
              <a:rPr lang="en-GB" sz="2800" dirty="0" smtClean="0">
                <a:solidFill>
                  <a:srgbClr val="A13258"/>
                </a:solidFill>
                <a:latin typeface="Lato" panose="020F0502020204030203" pitchFamily="34" charset="0"/>
              </a:rPr>
              <a:t>Carry each others burdens and in this way you will fulfil the law of Christ </a:t>
            </a:r>
          </a:p>
          <a:p>
            <a:pPr algn="r"/>
            <a:r>
              <a:rPr lang="en-GB" sz="2800" dirty="0" smtClean="0">
                <a:solidFill>
                  <a:srgbClr val="569E3D"/>
                </a:solidFill>
                <a:latin typeface="Lato" panose="020F0502020204030203" pitchFamily="34" charset="0"/>
              </a:rPr>
              <a:t>Galatians 6:2</a:t>
            </a:r>
            <a:endParaRPr lang="en-GB" sz="2800" dirty="0">
              <a:solidFill>
                <a:srgbClr val="569E3D"/>
              </a:solidFill>
              <a:latin typeface="Lato" panose="020F0502020204030203" pitchFamily="34" charset="0"/>
            </a:endParaRPr>
          </a:p>
        </p:txBody>
      </p:sp>
      <p:pic>
        <p:nvPicPr>
          <p:cNvPr id="4" name="Picture 3"/>
          <p:cNvPicPr>
            <a:picLocks noChangeAspect="1"/>
          </p:cNvPicPr>
          <p:nvPr/>
        </p:nvPicPr>
        <p:blipFill>
          <a:blip r:embed="rId2"/>
          <a:stretch>
            <a:fillRect/>
          </a:stretch>
        </p:blipFill>
        <p:spPr>
          <a:xfrm>
            <a:off x="7596000" y="5367600"/>
            <a:ext cx="1109568" cy="987638"/>
          </a:xfrm>
          <a:prstGeom prst="rect">
            <a:avLst/>
          </a:prstGeom>
        </p:spPr>
      </p:pic>
    </p:spTree>
    <p:extLst>
      <p:ext uri="{BB962C8B-B14F-4D97-AF65-F5344CB8AC3E}">
        <p14:creationId xmlns:p14="http://schemas.microsoft.com/office/powerpoint/2010/main" val="1245403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66356" y="1244711"/>
            <a:ext cx="6466113" cy="1938992"/>
          </a:xfrm>
          <a:prstGeom prst="rect">
            <a:avLst/>
          </a:prstGeom>
          <a:solidFill>
            <a:srgbClr val="A13258"/>
          </a:solidFill>
        </p:spPr>
        <p:txBody>
          <a:bodyPr wrap="square" rtlCol="0">
            <a:spAutoFit/>
          </a:bodyPr>
          <a:lstStyle/>
          <a:p>
            <a:r>
              <a:rPr lang="en-GB" sz="6000" dirty="0">
                <a:latin typeface="Lato" panose="020F0502020204030203" pitchFamily="34" charset="0"/>
              </a:rPr>
              <a:t>b</a:t>
            </a:r>
            <a:r>
              <a:rPr lang="en-GB" sz="6000" dirty="0" smtClean="0">
                <a:latin typeface="Lato" panose="020F0502020204030203" pitchFamily="34" charset="0"/>
              </a:rPr>
              <a:t>) Created in the</a:t>
            </a:r>
          </a:p>
          <a:p>
            <a:r>
              <a:rPr lang="en-GB" sz="6000" dirty="0">
                <a:latin typeface="Lato" panose="020F0502020204030203" pitchFamily="34" charset="0"/>
              </a:rPr>
              <a:t> </a:t>
            </a:r>
            <a:r>
              <a:rPr lang="en-GB" sz="6000" dirty="0" smtClean="0">
                <a:latin typeface="Lato" panose="020F0502020204030203" pitchFamily="34" charset="0"/>
              </a:rPr>
              <a:t>     image of God</a:t>
            </a:r>
            <a:endParaRPr lang="en-GB" sz="6000" dirty="0">
              <a:latin typeface="Lato" panose="020F0502020204030203" pitchFamily="34" charset="0"/>
            </a:endParaRPr>
          </a:p>
        </p:txBody>
      </p:sp>
      <p:sp>
        <p:nvSpPr>
          <p:cNvPr id="3" name="TextBox 2"/>
          <p:cNvSpPr txBox="1"/>
          <p:nvPr/>
        </p:nvSpPr>
        <p:spPr>
          <a:xfrm>
            <a:off x="731519" y="3465023"/>
            <a:ext cx="7759337" cy="1815882"/>
          </a:xfrm>
          <a:prstGeom prst="rect">
            <a:avLst/>
          </a:prstGeom>
          <a:noFill/>
        </p:spPr>
        <p:txBody>
          <a:bodyPr wrap="square" rtlCol="0">
            <a:spAutoFit/>
          </a:bodyPr>
          <a:lstStyle/>
          <a:p>
            <a:r>
              <a:rPr lang="en-GB" sz="2800" dirty="0" smtClean="0">
                <a:solidFill>
                  <a:srgbClr val="569E3D"/>
                </a:solidFill>
                <a:latin typeface="Lato" panose="020F0502020204030203" pitchFamily="34" charset="0"/>
              </a:rPr>
              <a:t>So </a:t>
            </a:r>
            <a:r>
              <a:rPr lang="en-GB" sz="2800" dirty="0" smtClean="0">
                <a:solidFill>
                  <a:srgbClr val="569E3D"/>
                </a:solidFill>
                <a:latin typeface="Lato" panose="020F0502020204030203" pitchFamily="34" charset="0"/>
              </a:rPr>
              <a:t>God created man in his own image, in the image of God he created him; male and female He created them.”	</a:t>
            </a:r>
            <a:endParaRPr lang="en-GB" sz="2800" dirty="0" smtClean="0">
              <a:solidFill>
                <a:srgbClr val="569E3D"/>
              </a:solidFill>
              <a:latin typeface="Lato" panose="020F0502020204030203" pitchFamily="34" charset="0"/>
            </a:endParaRPr>
          </a:p>
          <a:p>
            <a:r>
              <a:rPr lang="en-GB" sz="2800" dirty="0">
                <a:solidFill>
                  <a:srgbClr val="569E3D"/>
                </a:solidFill>
                <a:latin typeface="Lato" panose="020F0502020204030203" pitchFamily="34" charset="0"/>
              </a:rPr>
              <a:t>	</a:t>
            </a:r>
            <a:r>
              <a:rPr lang="en-GB" sz="2800" dirty="0" smtClean="0">
                <a:solidFill>
                  <a:srgbClr val="569E3D"/>
                </a:solidFill>
                <a:latin typeface="Lato" panose="020F0502020204030203" pitchFamily="34" charset="0"/>
              </a:rPr>
              <a:t>					</a:t>
            </a:r>
            <a:r>
              <a:rPr lang="en-GB" sz="2800" dirty="0" smtClean="0">
                <a:solidFill>
                  <a:srgbClr val="569E3D"/>
                </a:solidFill>
                <a:latin typeface="Lato" panose="020F0502020204030203" pitchFamily="34" charset="0"/>
              </a:rPr>
              <a:t>					Genesis 1:27</a:t>
            </a:r>
            <a:endParaRPr lang="en-GB" sz="2800" dirty="0">
              <a:solidFill>
                <a:srgbClr val="569E3D"/>
              </a:solidFill>
              <a:latin typeface="Lato" panose="020F0502020204030203" pitchFamily="34" charset="0"/>
            </a:endParaRPr>
          </a:p>
        </p:txBody>
      </p:sp>
      <p:sp>
        <p:nvSpPr>
          <p:cNvPr id="5" name="TextBox 4"/>
          <p:cNvSpPr txBox="1"/>
          <p:nvPr/>
        </p:nvSpPr>
        <p:spPr>
          <a:xfrm>
            <a:off x="766356" y="609599"/>
            <a:ext cx="6466113" cy="461665"/>
          </a:xfrm>
          <a:prstGeom prst="rect">
            <a:avLst/>
          </a:prstGeom>
          <a:solidFill>
            <a:srgbClr val="3E5173"/>
          </a:solidFill>
        </p:spPr>
        <p:txBody>
          <a:bodyPr wrap="square" rtlCol="0">
            <a:spAutoFit/>
          </a:bodyPr>
          <a:lstStyle/>
          <a:p>
            <a:r>
              <a:rPr lang="en-GB" sz="2400" dirty="0" smtClean="0">
                <a:latin typeface="Lato" panose="020F0502020204030203" pitchFamily="34" charset="0"/>
              </a:rPr>
              <a:t>a) Dependent</a:t>
            </a:r>
            <a:endParaRPr lang="en-GB" sz="2400" dirty="0">
              <a:latin typeface="Lato" panose="020F0502020204030203" pitchFamily="34" charset="0"/>
            </a:endParaRPr>
          </a:p>
        </p:txBody>
      </p:sp>
      <p:pic>
        <p:nvPicPr>
          <p:cNvPr id="4" name="Picture 3"/>
          <p:cNvPicPr>
            <a:picLocks noChangeAspect="1"/>
          </p:cNvPicPr>
          <p:nvPr/>
        </p:nvPicPr>
        <p:blipFill>
          <a:blip r:embed="rId2"/>
          <a:stretch>
            <a:fillRect/>
          </a:stretch>
        </p:blipFill>
        <p:spPr>
          <a:xfrm>
            <a:off x="7596000" y="5368666"/>
            <a:ext cx="1109568" cy="987638"/>
          </a:xfrm>
          <a:prstGeom prst="rect">
            <a:avLst/>
          </a:prstGeom>
        </p:spPr>
      </p:pic>
    </p:spTree>
    <p:extLst>
      <p:ext uri="{BB962C8B-B14F-4D97-AF65-F5344CB8AC3E}">
        <p14:creationId xmlns:p14="http://schemas.microsoft.com/office/powerpoint/2010/main" val="1624403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EA colours">
      <a:dk1>
        <a:srgbClr val="000000"/>
      </a:dk1>
      <a:lt1>
        <a:sysClr val="window" lastClr="FFFFFF"/>
      </a:lt1>
      <a:dk2>
        <a:srgbClr val="637052"/>
      </a:dk2>
      <a:lt2>
        <a:srgbClr val="CCDDEA"/>
      </a:lt2>
      <a:accent1>
        <a:srgbClr val="A13258"/>
      </a:accent1>
      <a:accent2>
        <a:srgbClr val="3E5173"/>
      </a:accent2>
      <a:accent3>
        <a:srgbClr val="569E3D"/>
      </a:accent3>
      <a:accent4>
        <a:srgbClr val="7F7F7F"/>
      </a:accent4>
      <a:accent5>
        <a:srgbClr val="96A7C6"/>
      </a:accent5>
      <a:accent6>
        <a:srgbClr val="8BCA74"/>
      </a:accent6>
      <a:hlink>
        <a:srgbClr val="2998E3"/>
      </a:hlink>
      <a:folHlink>
        <a:srgbClr val="8C8C8C"/>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601</TotalTime>
  <Words>371</Words>
  <Application>Microsoft Office PowerPoint</Application>
  <PresentationFormat>On-screen Show (4:3)</PresentationFormat>
  <Paragraphs>54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Corbel</vt:lpstr>
      <vt:lpstr>Lato</vt:lpstr>
      <vt:lpstr>Depth</vt:lpstr>
      <vt:lpstr>PowerPoint Presentation</vt:lpstr>
      <vt:lpstr>PowerPoint Presentation</vt:lpstr>
      <vt:lpstr>PowerPoint Presentation</vt:lpstr>
      <vt:lpstr>PowerPoint Presentation</vt:lpstr>
      <vt:lpstr>PowerPoint Presentation</vt:lpstr>
      <vt:lpstr>PowerPoint Presentation</vt:lpstr>
      <vt:lpstr>How do we view older people?</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Good Place to Grow Old</dc:title>
  <dc:creator>Tina English</dc:creator>
  <cp:lastModifiedBy>HP</cp:lastModifiedBy>
  <cp:revision>38</cp:revision>
  <dcterms:created xsi:type="dcterms:W3CDTF">2019-07-10T11:54:54Z</dcterms:created>
  <dcterms:modified xsi:type="dcterms:W3CDTF">2021-11-04T13:11:09Z</dcterms:modified>
</cp:coreProperties>
</file>