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42" r:id="rId2"/>
    <p:sldId id="401" r:id="rId3"/>
    <p:sldId id="411" r:id="rId4"/>
    <p:sldId id="381" r:id="rId5"/>
    <p:sldId id="352" r:id="rId6"/>
    <p:sldId id="408" r:id="rId7"/>
    <p:sldId id="410" r:id="rId8"/>
    <p:sldId id="354" r:id="rId9"/>
    <p:sldId id="413" r:id="rId10"/>
    <p:sldId id="402" r:id="rId11"/>
    <p:sldId id="407" r:id="rId12"/>
    <p:sldId id="409" r:id="rId13"/>
    <p:sldId id="353" r:id="rId14"/>
    <p:sldId id="374" r:id="rId15"/>
    <p:sldId id="392" r:id="rId16"/>
    <p:sldId id="382" r:id="rId17"/>
    <p:sldId id="39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369"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346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A55B72-B62F-4BEA-A0B2-C21C71D0EBD5}" type="datetimeFigureOut">
              <a:rPr lang="en-GB" smtClean="0"/>
              <a:t>17/09/2021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CBD782-AC09-453C-840D-A50AA8C26AE7}" type="slidenum">
              <a:rPr lang="en-GB" smtClean="0"/>
              <a:t>‹#›</a:t>
            </a:fld>
            <a:endParaRPr lang="en-GB"/>
          </a:p>
        </p:txBody>
      </p:sp>
    </p:spTree>
    <p:extLst>
      <p:ext uri="{BB962C8B-B14F-4D97-AF65-F5344CB8AC3E}">
        <p14:creationId xmlns:p14="http://schemas.microsoft.com/office/powerpoint/2010/main" val="1740432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10712-E9A3-4AB5-9A28-3431244D0F5A}" type="datetimeFigureOut">
              <a:rPr lang="en-GB" smtClean="0"/>
              <a:t>17/09/2021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7DFAF-AB17-45AA-86AE-2065BC6607AC}" type="slidenum">
              <a:rPr lang="en-GB" smtClean="0"/>
              <a:t>‹#›</a:t>
            </a:fld>
            <a:endParaRPr lang="en-GB"/>
          </a:p>
        </p:txBody>
      </p:sp>
    </p:spTree>
    <p:extLst>
      <p:ext uri="{BB962C8B-B14F-4D97-AF65-F5344CB8AC3E}">
        <p14:creationId xmlns:p14="http://schemas.microsoft.com/office/powerpoint/2010/main" val="29966578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now have the largest generation of older people in history and it's probably the most diverse.</a:t>
            </a:r>
          </a:p>
          <a:p>
            <a:endParaRPr lang="en-GB" dirty="0"/>
          </a:p>
          <a:p>
            <a:endParaRPr lang="en-GB" dirty="0"/>
          </a:p>
        </p:txBody>
      </p:sp>
      <p:sp>
        <p:nvSpPr>
          <p:cNvPr id="4" name="Slide Number Placeholder 3"/>
          <p:cNvSpPr>
            <a:spLocks noGrp="1"/>
          </p:cNvSpPr>
          <p:nvPr>
            <p:ph type="sldNum" sz="quarter" idx="10"/>
          </p:nvPr>
        </p:nvSpPr>
        <p:spPr/>
        <p:txBody>
          <a:bodyPr/>
          <a:lstStyle/>
          <a:p>
            <a:fld id="{F2715729-2964-4DEA-B26A-760CE49AB18C}" type="slidenum">
              <a:rPr lang="en-GB" smtClean="0"/>
              <a:pPr/>
              <a:t>1</a:t>
            </a:fld>
            <a:endParaRPr lang="en-GB"/>
          </a:p>
        </p:txBody>
      </p:sp>
    </p:spTree>
    <p:extLst>
      <p:ext uri="{BB962C8B-B14F-4D97-AF65-F5344CB8AC3E}">
        <p14:creationId xmlns:p14="http://schemas.microsoft.com/office/powerpoint/2010/main" val="219683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37DFAF-AB17-45AA-86AE-2065BC6607AC}" type="slidenum">
              <a:rPr lang="en-GB" smtClean="0"/>
              <a:t>10</a:t>
            </a:fld>
            <a:endParaRPr lang="en-GB"/>
          </a:p>
        </p:txBody>
      </p:sp>
    </p:spTree>
    <p:extLst>
      <p:ext uri="{BB962C8B-B14F-4D97-AF65-F5344CB8AC3E}">
        <p14:creationId xmlns:p14="http://schemas.microsoft.com/office/powerpoint/2010/main" val="222064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37DFAF-AB17-45AA-86AE-2065BC6607AC}" type="slidenum">
              <a:rPr lang="en-GB" smtClean="0"/>
              <a:t>11</a:t>
            </a:fld>
            <a:endParaRPr lang="en-GB"/>
          </a:p>
        </p:txBody>
      </p:sp>
    </p:spTree>
    <p:extLst>
      <p:ext uri="{BB962C8B-B14F-4D97-AF65-F5344CB8AC3E}">
        <p14:creationId xmlns:p14="http://schemas.microsoft.com/office/powerpoint/2010/main" val="4090081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r>
              <a:rPr lang="en-GB" dirty="0">
                <a:effectLst/>
                <a:latin typeface="Calibri" panose="020F0502020204030204" pitchFamily="34" charset="0"/>
                <a:ea typeface="Calibri" panose="020F0502020204030204" pitchFamily="34" charset="0"/>
                <a:cs typeface="Times New Roman" panose="02020603050405020304" pitchFamily="18" charset="0"/>
              </a:rPr>
              <a:t>Neuroscientist Daniel Levitin said:</a:t>
            </a:r>
          </a:p>
          <a:p>
            <a:pPr marL="914400"/>
            <a:endParaRPr lang="en-GB" dirty="0">
              <a:latin typeface="Calibri" panose="020F0502020204030204" pitchFamily="34" charset="0"/>
              <a:ea typeface="Calibri" panose="020F0502020204030204" pitchFamily="34" charset="0"/>
              <a:cs typeface="Times New Roman" panose="02020603050405020304" pitchFamily="18" charset="0"/>
            </a:endParaRPr>
          </a:p>
          <a:p>
            <a:pPr marL="914400"/>
            <a:r>
              <a:rPr lang="en-GB" dirty="0">
                <a:effectLst/>
                <a:latin typeface="Calibri" panose="020F0502020204030204" pitchFamily="34" charset="0"/>
                <a:ea typeface="Calibri" panose="020F0502020204030204" pitchFamily="34" charset="0"/>
                <a:cs typeface="Times New Roman" panose="02020603050405020304" pitchFamily="18" charset="0"/>
              </a:rPr>
              <a:t>‘In the 1960s, when I grew up, many young people couldn’t wait to put older people out of the way. </a:t>
            </a:r>
          </a:p>
          <a:p>
            <a:pPr marL="914400"/>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marL="914400"/>
            <a:r>
              <a:rPr lang="en-GB" dirty="0">
                <a:effectLst/>
                <a:latin typeface="Calibri" panose="020F0502020204030204" pitchFamily="34" charset="0"/>
                <a:ea typeface="Calibri" panose="020F0502020204030204" pitchFamily="34" charset="0"/>
                <a:cs typeface="Times New Roman" panose="02020603050405020304" pitchFamily="18" charset="0"/>
              </a:rPr>
              <a:t>For all the tolerance, peace, and love that our Woodstock generation espoused, we were quick to try to </a:t>
            </a:r>
            <a:r>
              <a:rPr lang="en-GB" dirty="0" err="1">
                <a:effectLst/>
                <a:latin typeface="Calibri" panose="020F0502020204030204" pitchFamily="34" charset="0"/>
                <a:ea typeface="Calibri" panose="020F0502020204030204" pitchFamily="34" charset="0"/>
                <a:cs typeface="Times New Roman" panose="02020603050405020304" pitchFamily="18" charset="0"/>
              </a:rPr>
              <a:t>sideline</a:t>
            </a:r>
            <a:r>
              <a:rPr lang="en-GB" dirty="0">
                <a:effectLst/>
                <a:latin typeface="Calibri" panose="020F0502020204030204" pitchFamily="34" charset="0"/>
                <a:ea typeface="Calibri" panose="020F0502020204030204" pitchFamily="34" charset="0"/>
                <a:cs typeface="Times New Roman" panose="02020603050405020304" pitchFamily="18" charset="0"/>
              </a:rPr>
              <a:t> our parents’ generation. </a:t>
            </a:r>
          </a:p>
          <a:p>
            <a:pPr marL="914400"/>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marL="914400"/>
            <a:r>
              <a:rPr lang="en-GB" dirty="0">
                <a:effectLst/>
                <a:latin typeface="Calibri" panose="020F0502020204030204" pitchFamily="34" charset="0"/>
                <a:ea typeface="Calibri" panose="020F0502020204030204" pitchFamily="34" charset="0"/>
                <a:cs typeface="Times New Roman" panose="02020603050405020304" pitchFamily="18" charset="0"/>
              </a:rPr>
              <a:t>We chanted, “don’t trust anyone over 30,” and we might as well have chanted, “don’t even pay attention to anyone over 70.” </a:t>
            </a:r>
          </a:p>
          <a:p>
            <a:pPr marL="914400"/>
            <a:r>
              <a:rPr lang="en-GB" dirty="0">
                <a:effectLst/>
                <a:latin typeface="Calibri" panose="020F0502020204030204" pitchFamily="34" charset="0"/>
                <a:ea typeface="Calibri" panose="020F0502020204030204" pitchFamily="34" charset="0"/>
                <a:cs typeface="Times New Roman" panose="02020603050405020304" pitchFamily="18" charset="0"/>
              </a:rPr>
              <a:t>Roger Daltrey of the who summed up a pervasive sense of derision toward the elderly when he sang “I hope I die before I get old.” </a:t>
            </a:r>
          </a:p>
          <a:p>
            <a:pPr marL="914400"/>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marL="914400"/>
            <a:r>
              <a:rPr lang="en-GB" dirty="0">
                <a:effectLst/>
                <a:latin typeface="Calibri" panose="020F0502020204030204" pitchFamily="34" charset="0"/>
                <a:ea typeface="Calibri" panose="020F0502020204030204" pitchFamily="34" charset="0"/>
                <a:cs typeface="Times New Roman" panose="02020603050405020304" pitchFamily="18" charset="0"/>
              </a:rPr>
              <a:t>My friends who were born in the 1930s and 1940s have shared with me stories of indignities, prejudices, and disrespect shown towards them by people of my generation.’</a:t>
            </a:r>
          </a:p>
          <a:p>
            <a:endParaRPr lang="en-GB" dirty="0"/>
          </a:p>
        </p:txBody>
      </p:sp>
      <p:sp>
        <p:nvSpPr>
          <p:cNvPr id="4" name="Slide Number Placeholder 3"/>
          <p:cNvSpPr>
            <a:spLocks noGrp="1"/>
          </p:cNvSpPr>
          <p:nvPr>
            <p:ph type="sldNum" sz="quarter" idx="5"/>
          </p:nvPr>
        </p:nvSpPr>
        <p:spPr/>
        <p:txBody>
          <a:bodyPr/>
          <a:lstStyle/>
          <a:p>
            <a:fld id="{D037DFAF-AB17-45AA-86AE-2065BC6607AC}" type="slidenum">
              <a:rPr lang="en-GB" smtClean="0"/>
              <a:t>12</a:t>
            </a:fld>
            <a:endParaRPr lang="en-GB"/>
          </a:p>
        </p:txBody>
      </p:sp>
    </p:spTree>
    <p:extLst>
      <p:ext uri="{BB962C8B-B14F-4D97-AF65-F5344CB8AC3E}">
        <p14:creationId xmlns:p14="http://schemas.microsoft.com/office/powerpoint/2010/main" val="3126240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Light" panose="020F0302020204030204" pitchFamily="34" charset="0"/>
            </a:endParaRPr>
          </a:p>
          <a:p>
            <a:r>
              <a:rPr lang="en-GB" dirty="0">
                <a:latin typeface="Calibri Light" panose="020F0302020204030204" pitchFamily="34" charset="0"/>
              </a:rPr>
              <a:t>‘</a:t>
            </a:r>
            <a:endParaRPr lang="en-GB" dirty="0"/>
          </a:p>
        </p:txBody>
      </p:sp>
      <p:sp>
        <p:nvSpPr>
          <p:cNvPr id="4" name="Slide Number Placeholder 3"/>
          <p:cNvSpPr>
            <a:spLocks noGrp="1"/>
          </p:cNvSpPr>
          <p:nvPr>
            <p:ph type="sldNum" sz="quarter" idx="10"/>
          </p:nvPr>
        </p:nvSpPr>
        <p:spPr/>
        <p:txBody>
          <a:bodyPr/>
          <a:lstStyle/>
          <a:p>
            <a:fld id="{D037DFAF-AB17-45AA-86AE-2065BC6607AC}" type="slidenum">
              <a:rPr lang="en-GB" smtClean="0"/>
              <a:t>13</a:t>
            </a:fld>
            <a:endParaRPr lang="en-GB"/>
          </a:p>
        </p:txBody>
      </p:sp>
      <p:sp>
        <p:nvSpPr>
          <p:cNvPr id="5" name="TextBox 4">
            <a:extLst>
              <a:ext uri="{FF2B5EF4-FFF2-40B4-BE49-F238E27FC236}">
                <a16:creationId xmlns:a16="http://schemas.microsoft.com/office/drawing/2014/main" id="{078C4307-66E9-4FA8-B9BC-A9DC4BDA2DEB}"/>
              </a:ext>
            </a:extLst>
          </p:cNvPr>
          <p:cNvSpPr txBox="1"/>
          <p:nvPr/>
        </p:nvSpPr>
        <p:spPr>
          <a:xfrm>
            <a:off x="709937" y="4363720"/>
            <a:ext cx="5760640" cy="900246"/>
          </a:xfrm>
          <a:prstGeom prst="rect">
            <a:avLst/>
          </a:prstGeom>
          <a:noFill/>
        </p:spPr>
        <p:txBody>
          <a:bodyPr wrap="square" rtlCol="0">
            <a:spAutoFit/>
          </a:bodyPr>
          <a:lstStyle/>
          <a:p>
            <a:r>
              <a:rPr lang="en-GB" sz="1200" dirty="0"/>
              <a:t>The term ageism was coined in 1969 by psychologist and social activist Rob Butler.</a:t>
            </a:r>
          </a:p>
          <a:p>
            <a:endParaRPr lang="en-GB" sz="1200" dirty="0"/>
          </a:p>
          <a:p>
            <a:endParaRPr lang="en-GB" dirty="0"/>
          </a:p>
          <a:p>
            <a:endParaRPr lang="en-GB" sz="1050" dirty="0"/>
          </a:p>
        </p:txBody>
      </p:sp>
    </p:spTree>
    <p:extLst>
      <p:ext uri="{BB962C8B-B14F-4D97-AF65-F5344CB8AC3E}">
        <p14:creationId xmlns:p14="http://schemas.microsoft.com/office/powerpoint/2010/main" val="969092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dirty="0"/>
          </a:p>
          <a:p>
            <a:r>
              <a:rPr lang="en-GB" sz="1800" b="1" dirty="0"/>
              <a:t>Sense that there is.  New Wine 2014 -  both weeks, the marquee tent almost full.  Much interest.  Question time – doctor took mic asked why Christians were afraid of death.  Had to almost wrestle mic off her  - lady – this is about LIFE TO THE FULL HERE AND NOW!  Have you missed the point?</a:t>
            </a:r>
          </a:p>
        </p:txBody>
      </p:sp>
      <p:sp>
        <p:nvSpPr>
          <p:cNvPr id="4" name="Slide Number Placeholder 3"/>
          <p:cNvSpPr>
            <a:spLocks noGrp="1"/>
          </p:cNvSpPr>
          <p:nvPr>
            <p:ph type="sldNum" sz="quarter" idx="10"/>
          </p:nvPr>
        </p:nvSpPr>
        <p:spPr/>
        <p:txBody>
          <a:bodyPr/>
          <a:lstStyle/>
          <a:p>
            <a:fld id="{D037DFAF-AB17-45AA-86AE-2065BC6607AC}" type="slidenum">
              <a:rPr lang="en-GB" smtClean="0"/>
              <a:t>14</a:t>
            </a:fld>
            <a:endParaRPr lang="en-GB"/>
          </a:p>
        </p:txBody>
      </p:sp>
    </p:spTree>
    <p:extLst>
      <p:ext uri="{BB962C8B-B14F-4D97-AF65-F5344CB8AC3E}">
        <p14:creationId xmlns:p14="http://schemas.microsoft.com/office/powerpoint/2010/main" val="390117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I wish this verse were preached on more often.</a:t>
            </a:r>
          </a:p>
          <a:p>
            <a:endParaRPr lang="en-GB" sz="1600" dirty="0"/>
          </a:p>
          <a:p>
            <a:r>
              <a:rPr lang="en-GB" sz="1600" dirty="0"/>
              <a:t>God has prepared our good works BEFOREHAND -  older people sometimes say they don’t know what their purpose is.</a:t>
            </a:r>
          </a:p>
          <a:p>
            <a:endParaRPr lang="en-GB" sz="1600" dirty="0"/>
          </a:p>
          <a:p>
            <a:r>
              <a:rPr lang="en-GB" sz="1600" dirty="0"/>
              <a:t>But according to this – God has prepared it already.  Stick close to God and you’ll often sense it before it comes.  But He’ll bring it to you anyway …</a:t>
            </a:r>
          </a:p>
          <a:p>
            <a:endParaRPr lang="en-GB" sz="1600" dirty="0"/>
          </a:p>
          <a:p>
            <a:r>
              <a:rPr lang="en-GB" sz="1600" dirty="0"/>
              <a:t>No date stamp in Ephesians 2:10.  We may retire from our salaried jobs, but we never retire from God’s purpose.</a:t>
            </a:r>
          </a:p>
          <a:p>
            <a:endParaRPr lang="en-GB" sz="1600" dirty="0"/>
          </a:p>
          <a:p>
            <a:r>
              <a:rPr lang="en-GB" sz="1600" dirty="0"/>
              <a:t>We all need a sense of purpose.   </a:t>
            </a:r>
          </a:p>
        </p:txBody>
      </p:sp>
      <p:sp>
        <p:nvSpPr>
          <p:cNvPr id="4" name="Slide Number Placeholder 3"/>
          <p:cNvSpPr>
            <a:spLocks noGrp="1"/>
          </p:cNvSpPr>
          <p:nvPr>
            <p:ph type="sldNum" sz="quarter" idx="10"/>
          </p:nvPr>
        </p:nvSpPr>
        <p:spPr/>
        <p:txBody>
          <a:bodyPr/>
          <a:lstStyle/>
          <a:p>
            <a:fld id="{D037DFAF-AB17-45AA-86AE-2065BC6607AC}" type="slidenum">
              <a:rPr lang="en-GB" smtClean="0"/>
              <a:t>15</a:t>
            </a:fld>
            <a:endParaRPr lang="en-GB"/>
          </a:p>
        </p:txBody>
      </p:sp>
    </p:spTree>
    <p:extLst>
      <p:ext uri="{BB962C8B-B14F-4D97-AF65-F5344CB8AC3E}">
        <p14:creationId xmlns:p14="http://schemas.microsoft.com/office/powerpoint/2010/main" val="3100926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latin typeface="Calibri Light" panose="020F0302020204030204" pitchFamily="34" charset="0"/>
              </a:rPr>
              <a:t>.</a:t>
            </a:r>
            <a:endParaRPr lang="en-GB" dirty="0">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D037DFAF-AB17-45AA-86AE-2065BC6607AC}" type="slidenum">
              <a:rPr lang="en-GB" smtClean="0"/>
              <a:t>16</a:t>
            </a:fld>
            <a:endParaRPr lang="en-GB"/>
          </a:p>
        </p:txBody>
      </p:sp>
    </p:spTree>
    <p:extLst>
      <p:ext uri="{BB962C8B-B14F-4D97-AF65-F5344CB8AC3E}">
        <p14:creationId xmlns:p14="http://schemas.microsoft.com/office/powerpoint/2010/main" val="2903400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7DFAF-AB17-45AA-86AE-2065BC6607AC}" type="slidenum">
              <a:rPr lang="en-GB" smtClean="0"/>
              <a:t>17</a:t>
            </a:fld>
            <a:endParaRPr lang="en-GB"/>
          </a:p>
        </p:txBody>
      </p:sp>
    </p:spTree>
    <p:extLst>
      <p:ext uri="{BB962C8B-B14F-4D97-AF65-F5344CB8AC3E}">
        <p14:creationId xmlns:p14="http://schemas.microsoft.com/office/powerpoint/2010/main" val="205583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Sitting on an ash tip, covered in boils, Job remembers the days when he was an eminent city leader. He said that when he used to go into the council chambers the young moved aside, and even the aged rose in respect at my coming. </a:t>
            </a:r>
            <a:r>
              <a:rPr lang="en-GB" sz="1200" u="sng" dirty="0"/>
              <a:t>EVEN THE AGED!</a:t>
            </a:r>
          </a:p>
          <a:p>
            <a:endParaRPr lang="en-GB" sz="1200" dirty="0"/>
          </a:p>
        </p:txBody>
      </p:sp>
      <p:sp>
        <p:nvSpPr>
          <p:cNvPr id="4" name="Slide Number Placeholder 3"/>
          <p:cNvSpPr>
            <a:spLocks noGrp="1"/>
          </p:cNvSpPr>
          <p:nvPr>
            <p:ph type="sldNum" sz="quarter" idx="5"/>
          </p:nvPr>
        </p:nvSpPr>
        <p:spPr/>
        <p:txBody>
          <a:bodyPr/>
          <a:lstStyle/>
          <a:p>
            <a:fld id="{D037DFAF-AB17-45AA-86AE-2065BC6607AC}" type="slidenum">
              <a:rPr lang="en-GB" smtClean="0"/>
              <a:t>2</a:t>
            </a:fld>
            <a:endParaRPr lang="en-GB"/>
          </a:p>
        </p:txBody>
      </p:sp>
    </p:spTree>
    <p:extLst>
      <p:ext uri="{BB962C8B-B14F-4D97-AF65-F5344CB8AC3E}">
        <p14:creationId xmlns:p14="http://schemas.microsoft.com/office/powerpoint/2010/main" val="3697056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‘Evergreen’ –</a:t>
            </a:r>
          </a:p>
          <a:p>
            <a:endParaRPr lang="en-GB" dirty="0"/>
          </a:p>
          <a:p>
            <a:r>
              <a:rPr lang="en-GB" dirty="0"/>
              <a:t>Sprightly</a:t>
            </a:r>
          </a:p>
          <a:p>
            <a:endParaRPr lang="en-GB" dirty="0"/>
          </a:p>
          <a:p>
            <a:r>
              <a:rPr lang="en-GB" dirty="0"/>
              <a:t>Very good for his age </a:t>
            </a:r>
          </a:p>
        </p:txBody>
      </p:sp>
      <p:sp>
        <p:nvSpPr>
          <p:cNvPr id="4" name="Slide Number Placeholder 3"/>
          <p:cNvSpPr>
            <a:spLocks noGrp="1"/>
          </p:cNvSpPr>
          <p:nvPr>
            <p:ph type="sldNum" sz="quarter" idx="5"/>
          </p:nvPr>
        </p:nvSpPr>
        <p:spPr/>
        <p:txBody>
          <a:bodyPr/>
          <a:lstStyle/>
          <a:p>
            <a:fld id="{D037DFAF-AB17-45AA-86AE-2065BC6607AC}" type="slidenum">
              <a:rPr lang="en-GB" smtClean="0"/>
              <a:t>3</a:t>
            </a:fld>
            <a:endParaRPr lang="en-GB"/>
          </a:p>
        </p:txBody>
      </p:sp>
    </p:spTree>
    <p:extLst>
      <p:ext uri="{BB962C8B-B14F-4D97-AF65-F5344CB8AC3E}">
        <p14:creationId xmlns:p14="http://schemas.microsoft.com/office/powerpoint/2010/main" val="369705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664" y="4330792"/>
            <a:ext cx="5486400" cy="4114800"/>
          </a:xfrm>
        </p:spPr>
        <p:txBody>
          <a:bodyPr/>
          <a:lstStyle/>
          <a:p>
            <a:r>
              <a:rPr lang="en-GB" dirty="0"/>
              <a:t>Old age is held out as something special – a blessing.</a:t>
            </a:r>
            <a:endParaRPr lang="en-GB" dirty="0">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D037DFAF-AB17-45AA-86AE-2065BC6607AC}" type="slidenum">
              <a:rPr lang="en-GB" smtClean="0"/>
              <a:t>4</a:t>
            </a:fld>
            <a:endParaRPr lang="en-GB"/>
          </a:p>
        </p:txBody>
      </p:sp>
    </p:spTree>
    <p:extLst>
      <p:ext uri="{BB962C8B-B14F-4D97-AF65-F5344CB8AC3E}">
        <p14:creationId xmlns:p14="http://schemas.microsoft.com/office/powerpoint/2010/main" val="314843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283968"/>
            <a:ext cx="5688632" cy="4372645"/>
          </a:xfrm>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D037DFAF-AB17-45AA-86AE-2065BC6607AC}" type="slidenum">
              <a:rPr lang="en-GB" smtClean="0"/>
              <a:t>5</a:t>
            </a:fld>
            <a:endParaRPr lang="en-GB"/>
          </a:p>
        </p:txBody>
      </p:sp>
      <p:sp>
        <p:nvSpPr>
          <p:cNvPr id="5" name="Rectangle 4">
            <a:extLst>
              <a:ext uri="{FF2B5EF4-FFF2-40B4-BE49-F238E27FC236}">
                <a16:creationId xmlns:a16="http://schemas.microsoft.com/office/drawing/2014/main" id="{E0AC6F75-616D-482E-98AB-E20D8783A7A0}"/>
              </a:ext>
            </a:extLst>
          </p:cNvPr>
          <p:cNvSpPr/>
          <p:nvPr/>
        </p:nvSpPr>
        <p:spPr>
          <a:xfrm>
            <a:off x="516835" y="4427984"/>
            <a:ext cx="5449788" cy="2031325"/>
          </a:xfrm>
          <a:prstGeom prst="rect">
            <a:avLst/>
          </a:prstGeom>
        </p:spPr>
        <p:txBody>
          <a:bodyPr wrap="square">
            <a:spAutoFit/>
          </a:bodyPr>
          <a:lstStyle/>
          <a:p>
            <a:r>
              <a:rPr lang="en-GB" sz="1400" dirty="0">
                <a:solidFill>
                  <a:srgbClr val="000000"/>
                </a:solidFill>
                <a:latin typeface="Arial" panose="020B0604020202020204" pitchFamily="34" charset="0"/>
              </a:rPr>
              <a:t>When he put the sun and moon in place with the days and seasons, God created seasons and time and with that old age. Jesus aged.  The fall, and sin has led to the vicissitudes of old age – not part of God's original design. But clearly we can see that old age is a blessing, not a diminishing.</a:t>
            </a:r>
          </a:p>
          <a:p>
            <a:endParaRPr lang="en-GB" sz="1400" dirty="0">
              <a:solidFill>
                <a:srgbClr val="000000"/>
              </a:solidFill>
              <a:latin typeface="Arial" panose="020B0604020202020204" pitchFamily="34" charset="0"/>
            </a:endParaRPr>
          </a:p>
          <a:p>
            <a:r>
              <a:rPr lang="en-GB" sz="1400" dirty="0">
                <a:solidFill>
                  <a:srgbClr val="000000"/>
                </a:solidFill>
                <a:latin typeface="Arial" panose="020B0604020202020204" pitchFamily="34" charset="0"/>
              </a:rPr>
              <a:t>With a long life I will satisfy him and let him see my salvation, Psalm 91:26</a:t>
            </a:r>
          </a:p>
          <a:p>
            <a:endParaRPr lang="en-GB"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19536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7DFAF-AB17-45AA-86AE-2065BC6607AC}" type="slidenum">
              <a:rPr lang="en-GB" smtClean="0"/>
              <a:t>6</a:t>
            </a:fld>
            <a:endParaRPr lang="en-GB"/>
          </a:p>
        </p:txBody>
      </p:sp>
    </p:spTree>
    <p:extLst>
      <p:ext uri="{BB962C8B-B14F-4D97-AF65-F5344CB8AC3E}">
        <p14:creationId xmlns:p14="http://schemas.microsoft.com/office/powerpoint/2010/main" val="66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37DFAF-AB17-45AA-86AE-2065BC6607AC}" type="slidenum">
              <a:rPr lang="en-GB" smtClean="0"/>
              <a:t>7</a:t>
            </a:fld>
            <a:endParaRPr lang="en-GB"/>
          </a:p>
        </p:txBody>
      </p:sp>
    </p:spTree>
    <p:extLst>
      <p:ext uri="{BB962C8B-B14F-4D97-AF65-F5344CB8AC3E}">
        <p14:creationId xmlns:p14="http://schemas.microsoft.com/office/powerpoint/2010/main" val="235008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idea was born out of research in Japan and the U.S. that suggests getting youngsters together with pensioners not only increases the schoolchildren’s confidence and exam results, but also improves the memory and physical strength of the older participants.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 the Hairy Bikers, Si King and Dave Myers — who both struggled at school — set about seeing if it could work in Britain. </a:t>
            </a:r>
            <a:r>
              <a:rPr lang="en-GB" dirty="0"/>
              <a:t>Blackbird Leys, a huge housing estate on the outskirts of Oxford that in the Nineties was plagued by riots and joyriding. Even today, nearly half of the residents live below the poverty line.</a:t>
            </a:r>
          </a:p>
          <a:p>
            <a:endParaRPr lang="en-GB" dirty="0"/>
          </a:p>
          <a:p>
            <a:r>
              <a:rPr lang="en-GB" dirty="0"/>
              <a:t>On the psychological tests, </a:t>
            </a:r>
            <a:r>
              <a:rPr lang="en-GB" dirty="0" err="1"/>
              <a:t>Tawne’s</a:t>
            </a:r>
            <a:r>
              <a:rPr lang="en-GB" dirty="0"/>
              <a:t> self-esteem increased from a score of minus one before the experiment to 61 — twice the national average.</a:t>
            </a:r>
          </a:p>
          <a:p>
            <a:endParaRPr lang="en-GB" dirty="0"/>
          </a:p>
          <a:p>
            <a:r>
              <a:rPr lang="en-GB" dirty="0"/>
              <a:t>And </a:t>
            </a:r>
            <a:r>
              <a:rPr lang="en-GB" dirty="0" err="1"/>
              <a:t>Jacub’s</a:t>
            </a:r>
            <a:r>
              <a:rPr lang="en-GB" dirty="0"/>
              <a:t> ‘achievement’ score — merit points awarded for good work or behaviour — had soared from seven to 26.</a:t>
            </a:r>
          </a:p>
          <a:p>
            <a:endParaRPr lang="en-GB" dirty="0"/>
          </a:p>
          <a:p>
            <a:r>
              <a:rPr lang="en-GB" dirty="0"/>
              <a:t>Teachers say this has had a ripple-down effect to other pupils and the Academy is now in the country’s top ten most improving schools.</a:t>
            </a:r>
          </a:p>
          <a:p>
            <a:endParaRPr lang="en-GB" dirty="0"/>
          </a:p>
          <a:p>
            <a:r>
              <a:rPr lang="en-GB" dirty="0"/>
              <a:t>No wonder they’ve been able to secure £65,000 in grants to continue the project and help roll it out across the country.</a:t>
            </a:r>
          </a:p>
          <a:p>
            <a:br>
              <a:rPr lang="en-GB" dirty="0"/>
            </a:br>
            <a:br>
              <a:rPr lang="en-GB" dirty="0"/>
            </a:br>
            <a:endParaRPr lang="en-GB" dirty="0"/>
          </a:p>
        </p:txBody>
      </p:sp>
      <p:sp>
        <p:nvSpPr>
          <p:cNvPr id="4" name="Slide Number Placeholder 3"/>
          <p:cNvSpPr>
            <a:spLocks noGrp="1"/>
          </p:cNvSpPr>
          <p:nvPr>
            <p:ph type="sldNum" sz="quarter" idx="10"/>
          </p:nvPr>
        </p:nvSpPr>
        <p:spPr/>
        <p:txBody>
          <a:bodyPr/>
          <a:lstStyle/>
          <a:p>
            <a:fld id="{D037DFAF-AB17-45AA-86AE-2065BC6607AC}" type="slidenum">
              <a:rPr lang="en-GB" smtClean="0"/>
              <a:t>8</a:t>
            </a:fld>
            <a:endParaRPr lang="en-GB"/>
          </a:p>
        </p:txBody>
      </p:sp>
    </p:spTree>
    <p:extLst>
      <p:ext uri="{BB962C8B-B14F-4D97-AF65-F5344CB8AC3E}">
        <p14:creationId xmlns:p14="http://schemas.microsoft.com/office/powerpoint/2010/main" val="282662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37DFAF-AB17-45AA-86AE-2065BC6607AC}" type="slidenum">
              <a:rPr lang="en-GB" smtClean="0"/>
              <a:t>9</a:t>
            </a:fld>
            <a:endParaRPr lang="en-GB"/>
          </a:p>
        </p:txBody>
      </p:sp>
    </p:spTree>
    <p:extLst>
      <p:ext uri="{BB962C8B-B14F-4D97-AF65-F5344CB8AC3E}">
        <p14:creationId xmlns:p14="http://schemas.microsoft.com/office/powerpoint/2010/main" val="4151984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solidFill>
                  <a:srgbClr val="003399"/>
                </a:solidFill>
                <a:latin typeface="+mn-lt"/>
              </a:defRPr>
            </a:lvl1pPr>
          </a:lstStyle>
          <a:p>
            <a:r>
              <a:rPr lang="en-US" dirty="0" err="1"/>
              <a:t>Recognising</a:t>
            </a:r>
            <a:r>
              <a:rPr lang="en-US" dirty="0"/>
              <a:t> and Releasing our Buried Treasure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a:xfrm>
            <a:off x="6660232" y="6477595"/>
            <a:ext cx="2133600" cy="365125"/>
          </a:xfrm>
        </p:spPr>
        <p:txBody>
          <a:bodyPr/>
          <a:lstStyle/>
          <a:p>
            <a:fld id="{6A0F008E-9529-4E09-9F7B-46AE6928A849}" type="slidenum">
              <a:rPr lang="en-GB" smtClean="0"/>
              <a:t>‹#›</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45200"/>
            <a:ext cx="10731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0"/>
            <a:ext cx="2283680" cy="15003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6100740"/>
            <a:ext cx="925816" cy="63822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0104" y="6100740"/>
            <a:ext cx="931221" cy="63822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7537" y="6079455"/>
            <a:ext cx="986751" cy="680790"/>
          </a:xfrm>
          <a:prstGeom prst="rect">
            <a:avLst/>
          </a:prstGeom>
        </p:spPr>
      </p:pic>
    </p:spTree>
    <p:extLst>
      <p:ext uri="{BB962C8B-B14F-4D97-AF65-F5344CB8AC3E}">
        <p14:creationId xmlns:p14="http://schemas.microsoft.com/office/powerpoint/2010/main" val="317193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3399"/>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1247FD-8710-49BA-82C2-4E9F91FBEB9A}" type="datetime1">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0F008E-9529-4E09-9F7B-46AE6928A849}" type="slidenum">
              <a:rPr lang="en-GB" smtClean="0"/>
              <a:t>‹#›</a:t>
            </a:fld>
            <a:endParaRPr lang="en-GB"/>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45200"/>
            <a:ext cx="10731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60277" y="6045200"/>
            <a:ext cx="6343971"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Eastbourne</a:t>
            </a:r>
            <a:r>
              <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2015</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0"/>
            <a:ext cx="2283680" cy="150034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537" y="6079455"/>
            <a:ext cx="986751" cy="68079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6100740"/>
            <a:ext cx="925816" cy="63822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104" y="6100740"/>
            <a:ext cx="931221" cy="638220"/>
          </a:xfrm>
          <a:prstGeom prst="rect">
            <a:avLst/>
          </a:prstGeom>
        </p:spPr>
      </p:pic>
    </p:spTree>
    <p:extLst>
      <p:ext uri="{BB962C8B-B14F-4D97-AF65-F5344CB8AC3E}">
        <p14:creationId xmlns:p14="http://schemas.microsoft.com/office/powerpoint/2010/main" val="223732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a:t>Click to edit Master title style</a:t>
            </a:r>
            <a:endParaRPr lang="en-GB" dirty="0"/>
          </a:p>
        </p:txBody>
      </p:sp>
      <p:sp>
        <p:nvSpPr>
          <p:cNvPr id="3" name="Content Placeholder 2"/>
          <p:cNvSpPr>
            <a:spLocks noGrp="1"/>
          </p:cNvSpPr>
          <p:nvPr>
            <p:ph idx="1"/>
          </p:nvPr>
        </p:nvSpPr>
        <p:spPr>
          <a:xfrm>
            <a:off x="350385" y="1553492"/>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7A91DB7-52BC-45B8-AAF4-48835BC3E839}" type="datetime1">
              <a:rPr lang="en-GB" smtClean="0"/>
              <a:t>17/09/2021</a:t>
            </a:fld>
            <a:endParaRPr lang="en-GB"/>
          </a:p>
        </p:txBody>
      </p:sp>
      <p:sp>
        <p:nvSpPr>
          <p:cNvPr id="6" name="Slide Number Placeholder 5"/>
          <p:cNvSpPr>
            <a:spLocks noGrp="1"/>
          </p:cNvSpPr>
          <p:nvPr>
            <p:ph type="sldNum" sz="quarter" idx="12"/>
          </p:nvPr>
        </p:nvSpPr>
        <p:spPr/>
        <p:txBody>
          <a:bodyPr/>
          <a:lstStyle/>
          <a:p>
            <a:fld id="{6A0F008E-9529-4E09-9F7B-46AE6928A849}" type="slidenum">
              <a:rPr lang="en-GB" smtClean="0"/>
              <a:t>‹#›</a:t>
            </a:fld>
            <a:endParaRPr lang="en-GB"/>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45200"/>
            <a:ext cx="10731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537" y="6079455"/>
            <a:ext cx="986751" cy="68079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6100740"/>
            <a:ext cx="925816" cy="63822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0104" y="6100740"/>
            <a:ext cx="931221" cy="638220"/>
          </a:xfrm>
          <a:prstGeom prst="rect">
            <a:avLst/>
          </a:prstGeom>
        </p:spPr>
      </p:pic>
    </p:spTree>
    <p:extLst>
      <p:ext uri="{BB962C8B-B14F-4D97-AF65-F5344CB8AC3E}">
        <p14:creationId xmlns:p14="http://schemas.microsoft.com/office/powerpoint/2010/main" val="266665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1D6369-75FB-48D4-B276-30A68358D953}" type="datetime1">
              <a:rPr lang="en-GB" smtClean="0"/>
              <a:t>17/09/2021</a:t>
            </a:fld>
            <a:endParaRPr lang="en-GB"/>
          </a:p>
        </p:txBody>
      </p:sp>
      <p:sp>
        <p:nvSpPr>
          <p:cNvPr id="6" name="Footer Placeholder 5"/>
          <p:cNvSpPr>
            <a:spLocks noGrp="1"/>
          </p:cNvSpPr>
          <p:nvPr>
            <p:ph type="ftr" sz="quarter" idx="11"/>
          </p:nvPr>
        </p:nvSpPr>
        <p:spPr>
          <a:xfrm>
            <a:off x="2590800" y="6400799"/>
            <a:ext cx="2895600" cy="365125"/>
          </a:xfrm>
        </p:spPr>
        <p:txBody>
          <a:bodyPr/>
          <a:lstStyle/>
          <a:p>
            <a:endParaRPr lang="en-GB"/>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45200"/>
            <a:ext cx="10731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0"/>
            <a:ext cx="2283680" cy="150034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537" y="6079455"/>
            <a:ext cx="986751" cy="68079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0104" y="6100740"/>
            <a:ext cx="931221" cy="638220"/>
          </a:xfrm>
          <a:prstGeom prst="rect">
            <a:avLst/>
          </a:prstGeom>
        </p:spPr>
      </p:pic>
    </p:spTree>
    <p:extLst>
      <p:ext uri="{BB962C8B-B14F-4D97-AF65-F5344CB8AC3E}">
        <p14:creationId xmlns:p14="http://schemas.microsoft.com/office/powerpoint/2010/main" val="157915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91BF9B-4420-4959-9FA4-90FFCB17F1BD}" type="datetime1">
              <a:rPr lang="en-GB" smtClean="0"/>
              <a:t>17/09/2021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0F008E-9529-4E09-9F7B-46AE6928A849}" type="slidenum">
              <a:rPr lang="en-GB" smtClean="0"/>
              <a:t>‹#›</a:t>
            </a:fld>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45200"/>
            <a:ext cx="10731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60277" y="6045200"/>
            <a:ext cx="6343971"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Eastbourne</a:t>
            </a:r>
            <a:r>
              <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2015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0"/>
            <a:ext cx="2283680" cy="150034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537" y="6079455"/>
            <a:ext cx="986751" cy="68079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6100740"/>
            <a:ext cx="925816" cy="63822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104" y="6100740"/>
            <a:ext cx="931221" cy="638220"/>
          </a:xfrm>
          <a:prstGeom prst="rect">
            <a:avLst/>
          </a:prstGeom>
        </p:spPr>
      </p:pic>
    </p:spTree>
    <p:extLst>
      <p:ext uri="{BB962C8B-B14F-4D97-AF65-F5344CB8AC3E}">
        <p14:creationId xmlns:p14="http://schemas.microsoft.com/office/powerpoint/2010/main" val="345122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031C4CAC-EB6F-42FB-BE90-0BCD015C31B0}" type="datetime1">
              <a:rPr lang="en-GB" smtClean="0"/>
              <a:t>17/09/2021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0F008E-9529-4E09-9F7B-46AE6928A849}" type="slidenum">
              <a:rPr lang="en-GB" smtClean="0"/>
              <a:t>‹#›</a:t>
            </a:fld>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45200"/>
            <a:ext cx="10731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60277" y="6045200"/>
            <a:ext cx="6343971"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Eastbourne</a:t>
            </a:r>
            <a:r>
              <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2015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0"/>
            <a:ext cx="2283680" cy="15003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537" y="6079455"/>
            <a:ext cx="986751" cy="68079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6100740"/>
            <a:ext cx="925816" cy="63822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104" y="6100740"/>
            <a:ext cx="931221" cy="638220"/>
          </a:xfrm>
          <a:prstGeom prst="rect">
            <a:avLst/>
          </a:prstGeom>
        </p:spPr>
      </p:pic>
    </p:spTree>
    <p:extLst>
      <p:ext uri="{BB962C8B-B14F-4D97-AF65-F5344CB8AC3E}">
        <p14:creationId xmlns:p14="http://schemas.microsoft.com/office/powerpoint/2010/main" val="58562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6AA9C-7A28-4087-B6E6-F9BE3FD4676C}" type="datetime1">
              <a:rPr lang="en-GB" smtClean="0"/>
              <a:t>17/09/2021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0F008E-9529-4E09-9F7B-46AE6928A849}" type="slidenum">
              <a:rPr lang="en-GB" smtClean="0"/>
              <a:t>‹#›</a:t>
            </a:fld>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45200"/>
            <a:ext cx="10731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0277" y="6045200"/>
            <a:ext cx="6343971"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Eastbourne</a:t>
            </a:r>
            <a:r>
              <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2015</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0"/>
            <a:ext cx="2283680" cy="15003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537" y="6079455"/>
            <a:ext cx="986751" cy="6807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6100740"/>
            <a:ext cx="925816" cy="63822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104" y="6100740"/>
            <a:ext cx="931221" cy="638220"/>
          </a:xfrm>
          <a:prstGeom prst="rect">
            <a:avLst/>
          </a:prstGeom>
        </p:spPr>
      </p:pic>
    </p:spTree>
    <p:extLst>
      <p:ext uri="{BB962C8B-B14F-4D97-AF65-F5344CB8AC3E}">
        <p14:creationId xmlns:p14="http://schemas.microsoft.com/office/powerpoint/2010/main" val="332629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3399"/>
                </a:solidFill>
              </a:defRPr>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3399"/>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8354C7-5817-476D-B345-B5C988723AD4}" type="datetime1">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0F008E-9529-4E09-9F7B-46AE6928A849}" type="slidenum">
              <a:rPr lang="en-GB" smtClean="0"/>
              <a:t>‹#›</a:t>
            </a:fld>
            <a:endParaRPr lang="en-GB"/>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45200"/>
            <a:ext cx="10731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60277" y="6045200"/>
            <a:ext cx="6343971"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Eastbourne</a:t>
            </a:r>
            <a:r>
              <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2015</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0"/>
            <a:ext cx="2283680" cy="150034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537" y="6079455"/>
            <a:ext cx="986751" cy="6807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6100740"/>
            <a:ext cx="925816" cy="63822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104" y="6100740"/>
            <a:ext cx="931221" cy="638220"/>
          </a:xfrm>
          <a:prstGeom prst="rect">
            <a:avLst/>
          </a:prstGeom>
        </p:spPr>
      </p:pic>
    </p:spTree>
    <p:extLst>
      <p:ext uri="{BB962C8B-B14F-4D97-AF65-F5344CB8AC3E}">
        <p14:creationId xmlns:p14="http://schemas.microsoft.com/office/powerpoint/2010/main" val="327094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399"/>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AC6AC2-3574-4F4F-AA6D-8E984F1C03E4}" type="datetime1">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0F008E-9529-4E09-9F7B-46AE6928A849}" type="slidenum">
              <a:rPr lang="en-GB" smtClean="0"/>
              <a:t>‹#›</a:t>
            </a:fld>
            <a:endParaRPr lang="en-GB"/>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45200"/>
            <a:ext cx="10731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60277" y="6045200"/>
            <a:ext cx="6343971"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Eastbourne</a:t>
            </a:r>
            <a:r>
              <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2015</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0"/>
            <a:ext cx="2283680" cy="150034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537" y="6079455"/>
            <a:ext cx="986751" cy="6807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6100740"/>
            <a:ext cx="925816" cy="638220"/>
          </a:xfrm>
          <a:prstGeom prst="rect">
            <a:avLst/>
          </a:prstGeom>
        </p:spPr>
      </p:pic>
    </p:spTree>
    <p:extLst>
      <p:ext uri="{BB962C8B-B14F-4D97-AF65-F5344CB8AC3E}">
        <p14:creationId xmlns:p14="http://schemas.microsoft.com/office/powerpoint/2010/main" val="91152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F7AE8406-0E11-47CF-9AB9-465113DF3AAE}" type="datetime1">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0F008E-9529-4E09-9F7B-46AE6928A849}" type="slidenum">
              <a:rPr lang="en-GB" smtClean="0"/>
              <a:t>‹#›</a:t>
            </a:fld>
            <a:endParaRPr lang="en-GB"/>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45200"/>
            <a:ext cx="10731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60277" y="6045200"/>
            <a:ext cx="6343971"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Eastbourne</a:t>
            </a:r>
            <a:r>
              <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2015</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0"/>
            <a:ext cx="2283680" cy="150034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537" y="6079455"/>
            <a:ext cx="986751" cy="68079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6100740"/>
            <a:ext cx="925816" cy="63822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104" y="6100740"/>
            <a:ext cx="931221" cy="638220"/>
          </a:xfrm>
          <a:prstGeom prst="rect">
            <a:avLst/>
          </a:prstGeom>
        </p:spPr>
      </p:pic>
    </p:spTree>
    <p:extLst>
      <p:ext uri="{BB962C8B-B14F-4D97-AF65-F5344CB8AC3E}">
        <p14:creationId xmlns:p14="http://schemas.microsoft.com/office/powerpoint/2010/main" val="372565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8BC21-423F-420D-BC45-CBB13E8145AB}" type="datetime1">
              <a:rPr lang="en-GB" smtClean="0"/>
              <a:t>17/09/2021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F008E-9529-4E09-9F7B-46AE6928A849}" type="slidenum">
              <a:rPr lang="en-GB" smtClean="0"/>
              <a:t>‹#›</a:t>
            </a:fld>
            <a:endParaRPr lang="en-GB"/>
          </a:p>
        </p:txBody>
      </p:sp>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43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louise.morse@pilgrimsfriend.org.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dailymail.co.uk/news/article-3613572/Magical-friendships-troubled-teenagers-link-OAPs-looking-void-lives-transformed.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00108"/>
            <a:ext cx="7772400" cy="1470025"/>
          </a:xfrm>
        </p:spPr>
        <p:txBody>
          <a:bodyPr>
            <a:noAutofit/>
          </a:bodyPr>
          <a:lstStyle/>
          <a:p>
            <a:br>
              <a:rPr lang="en-GB" sz="5400" dirty="0">
                <a:effectLst>
                  <a:outerShdw blurRad="38100" dist="38100" dir="2700000" algn="tl">
                    <a:srgbClr val="000000">
                      <a:alpha val="43137"/>
                    </a:srgbClr>
                  </a:outerShdw>
                </a:effectLst>
                <a:latin typeface="Arial Narrow" pitchFamily="34" charset="0"/>
              </a:rPr>
            </a:br>
            <a:br>
              <a:rPr lang="en-GB" sz="5400" dirty="0">
                <a:effectLst>
                  <a:outerShdw blurRad="38100" dist="38100" dir="2700000" algn="tl">
                    <a:srgbClr val="000000">
                      <a:alpha val="43137"/>
                    </a:srgbClr>
                  </a:outerShdw>
                </a:effectLst>
                <a:latin typeface="Arial Narrow" pitchFamily="34" charset="0"/>
              </a:rPr>
            </a:br>
            <a:endParaRPr lang="en-GB" sz="5400" dirty="0">
              <a:effectLst>
                <a:outerShdw blurRad="38100" dist="38100" dir="2700000" algn="tl">
                  <a:srgbClr val="000000">
                    <a:alpha val="43137"/>
                  </a:srgbClr>
                </a:outerShdw>
              </a:effectLst>
              <a:latin typeface="Arial Narrow" pitchFamily="34" charset="0"/>
            </a:endParaRPr>
          </a:p>
        </p:txBody>
      </p:sp>
      <p:sp>
        <p:nvSpPr>
          <p:cNvPr id="4" name="Subtitle 3"/>
          <p:cNvSpPr>
            <a:spLocks noGrp="1"/>
          </p:cNvSpPr>
          <p:nvPr>
            <p:ph type="subTitle" idx="1"/>
          </p:nvPr>
        </p:nvSpPr>
        <p:spPr/>
        <p:txBody>
          <a:bodyPr/>
          <a:lstStyle/>
          <a:p>
            <a:endParaRPr lang="en-GB"/>
          </a:p>
          <a:p>
            <a:endParaRPr lang="en-GB" dirty="0"/>
          </a:p>
        </p:txBody>
      </p:sp>
      <p:sp>
        <p:nvSpPr>
          <p:cNvPr id="3" name="TextBox 2">
            <a:extLst>
              <a:ext uri="{FF2B5EF4-FFF2-40B4-BE49-F238E27FC236}">
                <a16:creationId xmlns:a16="http://schemas.microsoft.com/office/drawing/2014/main" id="{B7E838DC-FB39-4433-9873-E1851A1748E4}"/>
              </a:ext>
            </a:extLst>
          </p:cNvPr>
          <p:cNvSpPr txBox="1"/>
          <p:nvPr/>
        </p:nvSpPr>
        <p:spPr>
          <a:xfrm>
            <a:off x="1371600" y="1628800"/>
            <a:ext cx="6944816" cy="5078313"/>
          </a:xfrm>
          <a:prstGeom prst="rect">
            <a:avLst/>
          </a:prstGeom>
          <a:noFill/>
        </p:spPr>
        <p:txBody>
          <a:bodyPr wrap="square" rtlCol="0">
            <a:spAutoFit/>
          </a:bodyPr>
          <a:lstStyle/>
          <a:p>
            <a:pPr algn="ctr"/>
            <a:r>
              <a:rPr lang="en-GB" sz="4400" dirty="0"/>
              <a:t>How the Scriptures show</a:t>
            </a:r>
          </a:p>
          <a:p>
            <a:pPr algn="ctr"/>
            <a:r>
              <a:rPr lang="en-GB" sz="4400" dirty="0"/>
              <a:t>God’s plan for older people.</a:t>
            </a:r>
          </a:p>
          <a:p>
            <a:pPr algn="ctr"/>
            <a:endParaRPr lang="en-GB" sz="4000" i="1" dirty="0"/>
          </a:p>
          <a:p>
            <a:pPr algn="ctr"/>
            <a:endParaRPr lang="en-GB" sz="3600" i="1" dirty="0"/>
          </a:p>
          <a:p>
            <a:pPr algn="ctr"/>
            <a:r>
              <a:rPr lang="en-GB" sz="2800" dirty="0"/>
              <a:t>And how to revive it, today!</a:t>
            </a:r>
          </a:p>
          <a:p>
            <a:pPr algn="ctr"/>
            <a:endParaRPr lang="en-GB" sz="4000" dirty="0"/>
          </a:p>
          <a:p>
            <a:endParaRPr lang="en-GB" sz="4000" dirty="0"/>
          </a:p>
          <a:p>
            <a:r>
              <a:rPr lang="en-GB" sz="4000" dirty="0"/>
              <a:t> </a:t>
            </a:r>
          </a:p>
        </p:txBody>
      </p:sp>
      <p:sp>
        <p:nvSpPr>
          <p:cNvPr id="5" name="Slide Number Placeholder 4">
            <a:extLst>
              <a:ext uri="{FF2B5EF4-FFF2-40B4-BE49-F238E27FC236}">
                <a16:creationId xmlns:a16="http://schemas.microsoft.com/office/drawing/2014/main" id="{44350506-9546-4133-BFC0-1D84EB7A3763}"/>
              </a:ext>
            </a:extLst>
          </p:cNvPr>
          <p:cNvSpPr>
            <a:spLocks noGrp="1"/>
          </p:cNvSpPr>
          <p:nvPr>
            <p:ph type="sldNum" sz="quarter" idx="12"/>
          </p:nvPr>
        </p:nvSpPr>
        <p:spPr/>
        <p:txBody>
          <a:bodyPr/>
          <a:lstStyle/>
          <a:p>
            <a:fld id="{6A0F008E-9529-4E09-9F7B-46AE6928A849}" type="slidenum">
              <a:rPr lang="en-GB" smtClean="0"/>
              <a:t>1</a:t>
            </a:fld>
            <a:endParaRPr lang="en-GB"/>
          </a:p>
        </p:txBody>
      </p:sp>
    </p:spTree>
    <p:extLst>
      <p:ext uri="{BB962C8B-B14F-4D97-AF65-F5344CB8AC3E}">
        <p14:creationId xmlns:p14="http://schemas.microsoft.com/office/powerpoint/2010/main" val="281127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F27A-B201-49E5-8350-9A9DBABDFE0E}"/>
              </a:ext>
            </a:extLst>
          </p:cNvPr>
          <p:cNvSpPr>
            <a:spLocks noGrp="1"/>
          </p:cNvSpPr>
          <p:nvPr>
            <p:ph type="title"/>
          </p:nvPr>
        </p:nvSpPr>
        <p:spPr/>
        <p:txBody>
          <a:bodyPr>
            <a:normAutofit fontScale="90000"/>
          </a:bodyPr>
          <a:lstStyle/>
          <a:p>
            <a:pPr algn="l"/>
            <a:r>
              <a:rPr lang="en-GB" dirty="0"/>
              <a:t>Three ‘old’ men who changed the course of history</a:t>
            </a:r>
          </a:p>
        </p:txBody>
      </p:sp>
      <p:pic>
        <p:nvPicPr>
          <p:cNvPr id="6" name="Content Placeholder 5" descr="A picture containing text, book&#10;&#10;Description automatically generated">
            <a:extLst>
              <a:ext uri="{FF2B5EF4-FFF2-40B4-BE49-F238E27FC236}">
                <a16:creationId xmlns:a16="http://schemas.microsoft.com/office/drawing/2014/main" id="{B88AAA09-35CF-4E11-8AD4-5FB18FB8008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736" y="1700808"/>
            <a:ext cx="3672408" cy="3672408"/>
          </a:xfrm>
        </p:spPr>
      </p:pic>
      <p:sp>
        <p:nvSpPr>
          <p:cNvPr id="4" name="Slide Number Placeholder 3">
            <a:extLst>
              <a:ext uri="{FF2B5EF4-FFF2-40B4-BE49-F238E27FC236}">
                <a16:creationId xmlns:a16="http://schemas.microsoft.com/office/drawing/2014/main" id="{BEAD94CF-D69E-4FA7-8FD7-710C829A84FC}"/>
              </a:ext>
            </a:extLst>
          </p:cNvPr>
          <p:cNvSpPr>
            <a:spLocks noGrp="1"/>
          </p:cNvSpPr>
          <p:nvPr>
            <p:ph type="sldNum" sz="quarter" idx="12"/>
          </p:nvPr>
        </p:nvSpPr>
        <p:spPr/>
        <p:txBody>
          <a:bodyPr/>
          <a:lstStyle/>
          <a:p>
            <a:fld id="{6A0F008E-9529-4E09-9F7B-46AE6928A849}" type="slidenum">
              <a:rPr lang="en-GB" smtClean="0"/>
              <a:t>10</a:t>
            </a:fld>
            <a:endParaRPr lang="en-GB"/>
          </a:p>
        </p:txBody>
      </p:sp>
    </p:spTree>
    <p:extLst>
      <p:ext uri="{BB962C8B-B14F-4D97-AF65-F5344CB8AC3E}">
        <p14:creationId xmlns:p14="http://schemas.microsoft.com/office/powerpoint/2010/main" val="272798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CD5B-9DFC-4A09-8DD1-46CC2A3B152E}"/>
              </a:ext>
            </a:extLst>
          </p:cNvPr>
          <p:cNvSpPr>
            <a:spLocks noGrp="1"/>
          </p:cNvSpPr>
          <p:nvPr>
            <p:ph type="title"/>
          </p:nvPr>
        </p:nvSpPr>
        <p:spPr/>
        <p:txBody>
          <a:bodyPr>
            <a:normAutofit/>
          </a:bodyPr>
          <a:lstStyle/>
          <a:p>
            <a:pPr algn="l"/>
            <a:r>
              <a:rPr lang="en-GB" dirty="0"/>
              <a:t>Respect in the New Testament</a:t>
            </a:r>
          </a:p>
        </p:txBody>
      </p:sp>
      <p:pic>
        <p:nvPicPr>
          <p:cNvPr id="6" name="Content Placeholder 5" descr="A picture containing text, person&#10;&#10;Description automatically generated">
            <a:extLst>
              <a:ext uri="{FF2B5EF4-FFF2-40B4-BE49-F238E27FC236}">
                <a16:creationId xmlns:a16="http://schemas.microsoft.com/office/drawing/2014/main" id="{51ED125C-565F-4159-A49D-AA5595F55D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086" y="1512184"/>
            <a:ext cx="2880321" cy="3689616"/>
          </a:xfrm>
        </p:spPr>
      </p:pic>
      <p:sp>
        <p:nvSpPr>
          <p:cNvPr id="4" name="Slide Number Placeholder 3">
            <a:extLst>
              <a:ext uri="{FF2B5EF4-FFF2-40B4-BE49-F238E27FC236}">
                <a16:creationId xmlns:a16="http://schemas.microsoft.com/office/drawing/2014/main" id="{27032C61-0EC9-4E88-9CB2-8E965B3A3E8B}"/>
              </a:ext>
            </a:extLst>
          </p:cNvPr>
          <p:cNvSpPr>
            <a:spLocks noGrp="1"/>
          </p:cNvSpPr>
          <p:nvPr>
            <p:ph type="sldNum" sz="quarter" idx="12"/>
          </p:nvPr>
        </p:nvSpPr>
        <p:spPr/>
        <p:txBody>
          <a:bodyPr/>
          <a:lstStyle/>
          <a:p>
            <a:fld id="{6A0F008E-9529-4E09-9F7B-46AE6928A849}" type="slidenum">
              <a:rPr lang="en-GB" smtClean="0"/>
              <a:t>11</a:t>
            </a:fld>
            <a:endParaRPr lang="en-GB"/>
          </a:p>
        </p:txBody>
      </p:sp>
      <p:sp>
        <p:nvSpPr>
          <p:cNvPr id="7" name="TextBox 6">
            <a:extLst>
              <a:ext uri="{FF2B5EF4-FFF2-40B4-BE49-F238E27FC236}">
                <a16:creationId xmlns:a16="http://schemas.microsoft.com/office/drawing/2014/main" id="{81D73E3B-3722-48D0-9873-688F73BEEAD3}"/>
              </a:ext>
            </a:extLst>
          </p:cNvPr>
          <p:cNvSpPr txBox="1"/>
          <p:nvPr/>
        </p:nvSpPr>
        <p:spPr>
          <a:xfrm>
            <a:off x="3707904" y="1417638"/>
            <a:ext cx="4176464" cy="4401205"/>
          </a:xfrm>
          <a:prstGeom prst="rect">
            <a:avLst/>
          </a:prstGeom>
          <a:noFill/>
        </p:spPr>
        <p:txBody>
          <a:bodyPr wrap="square" rtlCol="0">
            <a:spAutoFit/>
          </a:bodyPr>
          <a:lstStyle/>
          <a:p>
            <a:r>
              <a:rPr lang="en-GB" sz="2800" dirty="0"/>
              <a:t>When Paul was writing to Philemon, (whom he had led to the Lord) Paul appealed to him for mercy for his runaway servant Onesimus, saying, 'I, Paul, the aged....'   Reminding him that of the respect he was due as an older person.  </a:t>
            </a:r>
            <a:endParaRPr lang="en-GB" sz="2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4092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6835-F30D-4614-85B9-9A530E088A64}"/>
              </a:ext>
            </a:extLst>
          </p:cNvPr>
          <p:cNvSpPr>
            <a:spLocks noGrp="1"/>
          </p:cNvSpPr>
          <p:nvPr>
            <p:ph type="title"/>
          </p:nvPr>
        </p:nvSpPr>
        <p:spPr/>
        <p:txBody>
          <a:bodyPr/>
          <a:lstStyle/>
          <a:p>
            <a:r>
              <a:rPr lang="en-GB" dirty="0"/>
              <a:t>The 1960s social revolution</a:t>
            </a:r>
          </a:p>
        </p:txBody>
      </p:sp>
      <p:pic>
        <p:nvPicPr>
          <p:cNvPr id="6" name="Content Placeholder 5" descr="A picture containing person, outdoor, grass, people&#10;&#10;Description automatically generated">
            <a:extLst>
              <a:ext uri="{FF2B5EF4-FFF2-40B4-BE49-F238E27FC236}">
                <a16:creationId xmlns:a16="http://schemas.microsoft.com/office/drawing/2014/main" id="{33D20780-80E4-4342-930F-4283114AC3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268760"/>
            <a:ext cx="3138669" cy="4525962"/>
          </a:xfrm>
        </p:spPr>
      </p:pic>
      <p:sp>
        <p:nvSpPr>
          <p:cNvPr id="4" name="Slide Number Placeholder 3">
            <a:extLst>
              <a:ext uri="{FF2B5EF4-FFF2-40B4-BE49-F238E27FC236}">
                <a16:creationId xmlns:a16="http://schemas.microsoft.com/office/drawing/2014/main" id="{A683E6CB-8DE7-42F3-A0B3-9523A4D6A98D}"/>
              </a:ext>
            </a:extLst>
          </p:cNvPr>
          <p:cNvSpPr>
            <a:spLocks noGrp="1"/>
          </p:cNvSpPr>
          <p:nvPr>
            <p:ph type="sldNum" sz="quarter" idx="12"/>
          </p:nvPr>
        </p:nvSpPr>
        <p:spPr/>
        <p:txBody>
          <a:bodyPr/>
          <a:lstStyle/>
          <a:p>
            <a:fld id="{6A0F008E-9529-4E09-9F7B-46AE6928A849}" type="slidenum">
              <a:rPr lang="en-GB" smtClean="0"/>
              <a:t>12</a:t>
            </a:fld>
            <a:endParaRPr lang="en-GB"/>
          </a:p>
        </p:txBody>
      </p:sp>
      <p:sp>
        <p:nvSpPr>
          <p:cNvPr id="8" name="TextBox 7">
            <a:extLst>
              <a:ext uri="{FF2B5EF4-FFF2-40B4-BE49-F238E27FC236}">
                <a16:creationId xmlns:a16="http://schemas.microsoft.com/office/drawing/2014/main" id="{0278248A-D17D-4504-99A7-239D80A8D5B6}"/>
              </a:ext>
            </a:extLst>
          </p:cNvPr>
          <p:cNvSpPr txBox="1"/>
          <p:nvPr/>
        </p:nvSpPr>
        <p:spPr>
          <a:xfrm>
            <a:off x="4211960" y="1268760"/>
            <a:ext cx="3888432" cy="2677656"/>
          </a:xfrm>
          <a:prstGeom prst="rect">
            <a:avLst/>
          </a:prstGeom>
          <a:noFill/>
        </p:spPr>
        <p:txBody>
          <a:bodyPr wrap="square" rtlCol="0">
            <a:spAutoFit/>
          </a:bodyPr>
          <a:lstStyle/>
          <a:p>
            <a:r>
              <a:rPr lang="en-GB" sz="2400" dirty="0"/>
              <a:t>The late 1960s and early ‘70s saw the Baby Boomer revolution, when traditional values were discarded and older people were devalued.  It was a time that exacerbated AGEISM.</a:t>
            </a:r>
          </a:p>
        </p:txBody>
      </p:sp>
    </p:spTree>
    <p:extLst>
      <p:ext uri="{BB962C8B-B14F-4D97-AF65-F5344CB8AC3E}">
        <p14:creationId xmlns:p14="http://schemas.microsoft.com/office/powerpoint/2010/main" val="124997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Ageism – our invisible gorilla </a:t>
            </a:r>
            <a:br>
              <a:rPr lang="en-GB" dirty="0"/>
            </a:br>
            <a:endParaRPr lang="en-GB" dirty="0"/>
          </a:p>
        </p:txBody>
      </p:sp>
      <p:sp>
        <p:nvSpPr>
          <p:cNvPr id="8" name="TextBox 7"/>
          <p:cNvSpPr txBox="1"/>
          <p:nvPr/>
        </p:nvSpPr>
        <p:spPr>
          <a:xfrm>
            <a:off x="2771800" y="1623937"/>
            <a:ext cx="2736304" cy="3960440"/>
          </a:xfrm>
          <a:prstGeom prst="rect">
            <a:avLst/>
          </a:prstGeom>
          <a:noFill/>
        </p:spPr>
        <p:txBody>
          <a:bodyPr wrap="square" rtlCol="0">
            <a:spAutoFit/>
          </a:bodyPr>
          <a:lstStyle/>
          <a:p>
            <a:endParaRPr lang="en-GB" dirty="0"/>
          </a:p>
        </p:txBody>
      </p:sp>
      <p:sp>
        <p:nvSpPr>
          <p:cNvPr id="11" name="TextBox 10"/>
          <p:cNvSpPr txBox="1"/>
          <p:nvPr/>
        </p:nvSpPr>
        <p:spPr>
          <a:xfrm>
            <a:off x="4847141" y="1611644"/>
            <a:ext cx="2116497" cy="3960440"/>
          </a:xfrm>
          <a:prstGeom prst="rect">
            <a:avLst/>
          </a:prstGeom>
          <a:noFill/>
        </p:spPr>
        <p:txBody>
          <a:bodyPr wrap="square" rtlCol="0">
            <a:spAutoFit/>
          </a:bodyPr>
          <a:lstStyle/>
          <a:p>
            <a:endParaRPr lang="en-GB" dirty="0"/>
          </a:p>
        </p:txBody>
      </p:sp>
      <p:sp>
        <p:nvSpPr>
          <p:cNvPr id="14" name="TextBox 13"/>
          <p:cNvSpPr txBox="1"/>
          <p:nvPr/>
        </p:nvSpPr>
        <p:spPr>
          <a:xfrm>
            <a:off x="6778466" y="3212976"/>
            <a:ext cx="1908334" cy="2232248"/>
          </a:xfrm>
          <a:prstGeom prst="rect">
            <a:avLst/>
          </a:prstGeom>
          <a:noFill/>
        </p:spPr>
        <p:txBody>
          <a:bodyPr wrap="square" rtlCol="0">
            <a:spAutoFit/>
          </a:bodyPr>
          <a:lstStyle/>
          <a:p>
            <a:endParaRPr lang="en-GB" dirty="0"/>
          </a:p>
        </p:txBody>
      </p:sp>
      <p:sp>
        <p:nvSpPr>
          <p:cNvPr id="3" name="TextBox 2"/>
          <p:cNvSpPr txBox="1"/>
          <p:nvPr/>
        </p:nvSpPr>
        <p:spPr>
          <a:xfrm>
            <a:off x="6325870" y="1623937"/>
            <a:ext cx="2710626" cy="4109319"/>
          </a:xfrm>
          <a:prstGeom prst="rect">
            <a:avLst/>
          </a:prstGeom>
          <a:noFill/>
        </p:spPr>
        <p:txBody>
          <a:bodyPr wrap="square" rtlCol="0">
            <a:spAutoFit/>
          </a:bodyPr>
          <a:lstStyle/>
          <a:p>
            <a:endParaRPr lang="en-GB" dirty="0"/>
          </a:p>
        </p:txBody>
      </p:sp>
      <p:sp>
        <p:nvSpPr>
          <p:cNvPr id="6" name="TextBox 5"/>
          <p:cNvSpPr txBox="1"/>
          <p:nvPr/>
        </p:nvSpPr>
        <p:spPr>
          <a:xfrm>
            <a:off x="6219473" y="1580645"/>
            <a:ext cx="2673007" cy="1776347"/>
          </a:xfrm>
          <a:prstGeom prst="rect">
            <a:avLst/>
          </a:prstGeom>
          <a:noFill/>
        </p:spPr>
        <p:txBody>
          <a:bodyPr wrap="square" rtlCol="0">
            <a:spAutoFit/>
          </a:bodyPr>
          <a:lstStyle/>
          <a:p>
            <a:endParaRPr lang="en-GB" dirty="0"/>
          </a:p>
        </p:txBody>
      </p:sp>
      <p:sp>
        <p:nvSpPr>
          <p:cNvPr id="9" name="TextBox 8"/>
          <p:cNvSpPr txBox="1"/>
          <p:nvPr/>
        </p:nvSpPr>
        <p:spPr>
          <a:xfrm>
            <a:off x="6378613" y="1683988"/>
            <a:ext cx="2708039" cy="3046988"/>
          </a:xfrm>
          <a:prstGeom prst="rect">
            <a:avLst/>
          </a:prstGeom>
          <a:noFill/>
        </p:spPr>
        <p:txBody>
          <a:bodyPr wrap="square" rtlCol="0">
            <a:spAutoFit/>
          </a:bodyPr>
          <a:lstStyle/>
          <a:p>
            <a:r>
              <a:rPr lang="en-GB" sz="3200" dirty="0"/>
              <a:t>To be old means to be nothing. To be invisible, to be not wanted on voyage.  </a:t>
            </a:r>
          </a:p>
        </p:txBody>
      </p:sp>
      <p:sp>
        <p:nvSpPr>
          <p:cNvPr id="4" name="Slide Number Placeholder 3">
            <a:extLst>
              <a:ext uri="{FF2B5EF4-FFF2-40B4-BE49-F238E27FC236}">
                <a16:creationId xmlns:a16="http://schemas.microsoft.com/office/drawing/2014/main" id="{572B3071-9758-4FBA-AF53-0BD620475452}"/>
              </a:ext>
            </a:extLst>
          </p:cNvPr>
          <p:cNvSpPr>
            <a:spLocks noGrp="1"/>
          </p:cNvSpPr>
          <p:nvPr>
            <p:ph type="sldNum" sz="quarter" idx="12"/>
          </p:nvPr>
        </p:nvSpPr>
        <p:spPr/>
        <p:txBody>
          <a:bodyPr/>
          <a:lstStyle/>
          <a:p>
            <a:fld id="{6A0F008E-9529-4E09-9F7B-46AE6928A849}" type="slidenum">
              <a:rPr lang="en-GB" smtClean="0"/>
              <a:t>13</a:t>
            </a:fld>
            <a:endParaRPr lang="en-GB"/>
          </a:p>
        </p:txBody>
      </p:sp>
      <p:pic>
        <p:nvPicPr>
          <p:cNvPr id="17" name="Content Placeholder 16" descr="A group of people dancing&#10;&#10;Description automatically generated">
            <a:extLst>
              <a:ext uri="{FF2B5EF4-FFF2-40B4-BE49-F238E27FC236}">
                <a16:creationId xmlns:a16="http://schemas.microsoft.com/office/drawing/2014/main" id="{8116E09D-D01B-41F4-B1C4-6D7EC19065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312292"/>
            <a:ext cx="6070600" cy="4089400"/>
          </a:xfrm>
        </p:spPr>
      </p:pic>
    </p:spTree>
    <p:extLst>
      <p:ext uri="{BB962C8B-B14F-4D97-AF65-F5344CB8AC3E}">
        <p14:creationId xmlns:p14="http://schemas.microsoft.com/office/powerpoint/2010/main" val="237300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p:spPr>
        <p:txBody>
          <a:bodyPr>
            <a:normAutofit fontScale="90000"/>
          </a:bodyPr>
          <a:lstStyle/>
          <a:p>
            <a:br>
              <a:rPr lang="en-GB" dirty="0"/>
            </a:br>
            <a:br>
              <a:rPr lang="en-GB" dirty="0"/>
            </a:br>
            <a:r>
              <a:rPr lang="en-GB" dirty="0"/>
              <a:t>So how do you expect to be </a:t>
            </a:r>
            <a:br>
              <a:rPr lang="en-GB" dirty="0"/>
            </a:br>
            <a:r>
              <a:rPr lang="en-GB" dirty="0"/>
              <a:t>in your old age?</a:t>
            </a:r>
            <a:br>
              <a:rPr lang="en-GB" dirty="0"/>
            </a:br>
            <a:br>
              <a:rPr lang="en-GB" dirty="0"/>
            </a:b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8847" y="1554163"/>
            <a:ext cx="8033582" cy="4525962"/>
          </a:xfrm>
        </p:spPr>
      </p:pic>
      <p:sp>
        <p:nvSpPr>
          <p:cNvPr id="3" name="Slide Number Placeholder 2">
            <a:extLst>
              <a:ext uri="{FF2B5EF4-FFF2-40B4-BE49-F238E27FC236}">
                <a16:creationId xmlns:a16="http://schemas.microsoft.com/office/drawing/2014/main" id="{F439A72B-07D8-4459-A4D4-0495750A0DC2}"/>
              </a:ext>
            </a:extLst>
          </p:cNvPr>
          <p:cNvSpPr>
            <a:spLocks noGrp="1"/>
          </p:cNvSpPr>
          <p:nvPr>
            <p:ph type="sldNum" sz="quarter" idx="12"/>
          </p:nvPr>
        </p:nvSpPr>
        <p:spPr/>
        <p:txBody>
          <a:bodyPr/>
          <a:lstStyle/>
          <a:p>
            <a:fld id="{6A0F008E-9529-4E09-9F7B-46AE6928A849}" type="slidenum">
              <a:rPr lang="en-GB" smtClean="0"/>
              <a:t>14</a:t>
            </a:fld>
            <a:endParaRPr lang="en-GB"/>
          </a:p>
        </p:txBody>
      </p:sp>
    </p:spTree>
    <p:extLst>
      <p:ext uri="{BB962C8B-B14F-4D97-AF65-F5344CB8AC3E}">
        <p14:creationId xmlns:p14="http://schemas.microsoft.com/office/powerpoint/2010/main" val="20419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br>
              <a:rPr lang="en-GB" sz="6000" dirty="0"/>
            </a:br>
            <a:r>
              <a:rPr lang="en-GB" sz="6000" dirty="0"/>
              <a:t>THE KEY</a:t>
            </a:r>
            <a:br>
              <a:rPr lang="en-GB" dirty="0"/>
            </a:br>
            <a:endParaRPr lang="en-GB" dirty="0"/>
          </a:p>
        </p:txBody>
      </p:sp>
      <p:sp>
        <p:nvSpPr>
          <p:cNvPr id="3" name="Content Placeholder 2"/>
          <p:cNvSpPr>
            <a:spLocks noGrp="1"/>
          </p:cNvSpPr>
          <p:nvPr>
            <p:ph idx="1"/>
          </p:nvPr>
        </p:nvSpPr>
        <p:spPr>
          <a:xfrm>
            <a:off x="539552" y="1772816"/>
            <a:ext cx="8229600" cy="3484984"/>
          </a:xfrm>
        </p:spPr>
        <p:txBody>
          <a:bodyPr>
            <a:normAutofit lnSpcReduction="10000"/>
          </a:bodyPr>
          <a:lstStyle/>
          <a:p>
            <a:r>
              <a:rPr lang="en-GB" dirty="0">
                <a:solidFill>
                  <a:srgbClr val="7030A0"/>
                </a:solidFill>
              </a:rPr>
              <a:t>For we are His workmanship, created in Christ Jesus for good works, which God prepared beforehand that we should walk in them. Ephesians 2:10 </a:t>
            </a:r>
          </a:p>
          <a:p>
            <a:pPr marL="0" indent="0">
              <a:buNone/>
            </a:pPr>
            <a:endParaRPr lang="en-GB" b="1" dirty="0">
              <a:solidFill>
                <a:srgbClr val="7030A0"/>
              </a:solidFill>
              <a:latin typeface="Cooper Black" pitchFamily="18" charset="0"/>
            </a:endParaRPr>
          </a:p>
          <a:p>
            <a:r>
              <a:rPr lang="en-GB" dirty="0">
                <a:solidFill>
                  <a:srgbClr val="7030A0"/>
                </a:solidFill>
              </a:rPr>
              <a:t>Whatever your right hand finds to do, do it with all your strength - Ecclesiastes 9:10</a:t>
            </a:r>
          </a:p>
          <a:p>
            <a:endParaRPr lang="en-GB" dirty="0"/>
          </a:p>
        </p:txBody>
      </p:sp>
      <p:sp>
        <p:nvSpPr>
          <p:cNvPr id="5" name="Slide Number Placeholder 4"/>
          <p:cNvSpPr>
            <a:spLocks noGrp="1"/>
          </p:cNvSpPr>
          <p:nvPr>
            <p:ph type="sldNum" sz="quarter" idx="12"/>
          </p:nvPr>
        </p:nvSpPr>
        <p:spPr/>
        <p:txBody>
          <a:bodyPr/>
          <a:lstStyle/>
          <a:p>
            <a:fld id="{C0BFAD1A-FBCD-436F-9286-607016EF51A5}" type="slidenum">
              <a:rPr lang="en-GB" smtClean="0"/>
              <a:pPr/>
              <a:t>15</a:t>
            </a:fld>
            <a:endParaRPr lang="en-GB"/>
          </a:p>
        </p:txBody>
      </p:sp>
    </p:spTree>
    <p:extLst>
      <p:ext uri="{BB962C8B-B14F-4D97-AF65-F5344CB8AC3E}">
        <p14:creationId xmlns:p14="http://schemas.microsoft.com/office/powerpoint/2010/main" val="45940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B6B4-F1C3-4723-ACB4-9F9A26E561F4}"/>
              </a:ext>
            </a:extLst>
          </p:cNvPr>
          <p:cNvSpPr>
            <a:spLocks noGrp="1"/>
          </p:cNvSpPr>
          <p:nvPr>
            <p:ph type="title"/>
          </p:nvPr>
        </p:nvSpPr>
        <p:spPr/>
        <p:txBody>
          <a:bodyPr/>
          <a:lstStyle/>
          <a:p>
            <a:pPr algn="l"/>
            <a:r>
              <a:rPr lang="en-GB" dirty="0"/>
              <a:t>Churches raising expectations</a:t>
            </a:r>
          </a:p>
        </p:txBody>
      </p:sp>
      <p:sp>
        <p:nvSpPr>
          <p:cNvPr id="3" name="Content Placeholder 2">
            <a:extLst>
              <a:ext uri="{FF2B5EF4-FFF2-40B4-BE49-F238E27FC236}">
                <a16:creationId xmlns:a16="http://schemas.microsoft.com/office/drawing/2014/main" id="{F2890A08-A1B7-4ED0-BFE3-9D86157AFC62}"/>
              </a:ext>
            </a:extLst>
          </p:cNvPr>
          <p:cNvSpPr>
            <a:spLocks noGrp="1"/>
          </p:cNvSpPr>
          <p:nvPr>
            <p:ph idx="1"/>
          </p:nvPr>
        </p:nvSpPr>
        <p:spPr/>
        <p:txBody>
          <a:bodyPr/>
          <a:lstStyle/>
          <a:p>
            <a:r>
              <a:rPr lang="en-GB" dirty="0"/>
              <a:t>Recognising God’s role for older people</a:t>
            </a:r>
          </a:p>
          <a:p>
            <a:r>
              <a:rPr lang="en-GB" dirty="0"/>
              <a:t>RAISE expectations - teach on their value and purpose </a:t>
            </a:r>
          </a:p>
          <a:p>
            <a:r>
              <a:rPr lang="en-GB" dirty="0"/>
              <a:t>Train, don’t just teach</a:t>
            </a:r>
          </a:p>
          <a:p>
            <a:r>
              <a:rPr lang="en-GB" b="0" i="0" dirty="0">
                <a:solidFill>
                  <a:srgbClr val="444444"/>
                </a:solidFill>
                <a:effectLst/>
                <a:latin typeface="CrimsonText"/>
              </a:rPr>
              <a:t>Send them, don’t just tend them</a:t>
            </a:r>
            <a:endParaRPr lang="en-GB" dirty="0"/>
          </a:p>
          <a:p>
            <a:r>
              <a:rPr lang="en-GB" dirty="0"/>
              <a:t>Involve as co-workers</a:t>
            </a:r>
          </a:p>
        </p:txBody>
      </p:sp>
      <p:sp>
        <p:nvSpPr>
          <p:cNvPr id="4" name="Slide Number Placeholder 3">
            <a:extLst>
              <a:ext uri="{FF2B5EF4-FFF2-40B4-BE49-F238E27FC236}">
                <a16:creationId xmlns:a16="http://schemas.microsoft.com/office/drawing/2014/main" id="{70CFF2FB-88EA-40B6-A9D0-E1ECD1B1F739}"/>
              </a:ext>
            </a:extLst>
          </p:cNvPr>
          <p:cNvSpPr>
            <a:spLocks noGrp="1"/>
          </p:cNvSpPr>
          <p:nvPr>
            <p:ph type="sldNum" sz="quarter" idx="12"/>
          </p:nvPr>
        </p:nvSpPr>
        <p:spPr/>
        <p:txBody>
          <a:bodyPr/>
          <a:lstStyle/>
          <a:p>
            <a:fld id="{6A0F008E-9529-4E09-9F7B-46AE6928A849}" type="slidenum">
              <a:rPr lang="en-GB" smtClean="0"/>
              <a:t>16</a:t>
            </a:fld>
            <a:endParaRPr lang="en-GB"/>
          </a:p>
        </p:txBody>
      </p:sp>
    </p:spTree>
    <p:extLst>
      <p:ext uri="{BB962C8B-B14F-4D97-AF65-F5344CB8AC3E}">
        <p14:creationId xmlns:p14="http://schemas.microsoft.com/office/powerpoint/2010/main" val="239204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E2D9-F2CE-464B-B4AF-6AD6FA04B9D4}"/>
              </a:ext>
            </a:extLst>
          </p:cNvPr>
          <p:cNvSpPr>
            <a:spLocks noGrp="1"/>
          </p:cNvSpPr>
          <p:nvPr>
            <p:ph type="title"/>
          </p:nvPr>
        </p:nvSpPr>
        <p:spPr/>
        <p:txBody>
          <a:bodyPr>
            <a:normAutofit fontScale="90000"/>
          </a:bodyPr>
          <a:lstStyle/>
          <a:p>
            <a:r>
              <a:rPr lang="en-GB" dirty="0"/>
              <a:t>For copy and notes: email</a:t>
            </a:r>
            <a:br>
              <a:rPr lang="en-GB" dirty="0"/>
            </a:br>
            <a:r>
              <a:rPr lang="en-GB" dirty="0">
                <a:hlinkClick r:id="rId3"/>
              </a:rPr>
              <a:t>louise.morse@pilgrimsfriend.org.uk</a:t>
            </a:r>
            <a:r>
              <a:rPr lang="en-GB" dirty="0"/>
              <a:t> </a:t>
            </a:r>
            <a:br>
              <a:rPr lang="en-GB" dirty="0"/>
            </a:br>
            <a:endParaRPr lang="en-GB" dirty="0"/>
          </a:p>
        </p:txBody>
      </p:sp>
      <p:pic>
        <p:nvPicPr>
          <p:cNvPr id="6" name="Content Placeholder 5">
            <a:extLst>
              <a:ext uri="{FF2B5EF4-FFF2-40B4-BE49-F238E27FC236}">
                <a16:creationId xmlns:a16="http://schemas.microsoft.com/office/drawing/2014/main" id="{3C0620D2-3F06-4224-ACB6-40729FF633A0}"/>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71600" y="1268760"/>
            <a:ext cx="2880320" cy="4032448"/>
          </a:xfrm>
        </p:spPr>
      </p:pic>
      <p:sp>
        <p:nvSpPr>
          <p:cNvPr id="4" name="Slide Number Placeholder 3">
            <a:extLst>
              <a:ext uri="{FF2B5EF4-FFF2-40B4-BE49-F238E27FC236}">
                <a16:creationId xmlns:a16="http://schemas.microsoft.com/office/drawing/2014/main" id="{16A47CFC-72E1-47E7-AFDF-10C9D90EF1DA}"/>
              </a:ext>
            </a:extLst>
          </p:cNvPr>
          <p:cNvSpPr>
            <a:spLocks noGrp="1"/>
          </p:cNvSpPr>
          <p:nvPr>
            <p:ph type="sldNum" sz="quarter" idx="12"/>
          </p:nvPr>
        </p:nvSpPr>
        <p:spPr/>
        <p:txBody>
          <a:bodyPr/>
          <a:lstStyle/>
          <a:p>
            <a:fld id="{6A0F008E-9529-4E09-9F7B-46AE6928A849}" type="slidenum">
              <a:rPr lang="en-GB" smtClean="0"/>
              <a:t>17</a:t>
            </a:fld>
            <a:endParaRPr lang="en-GB"/>
          </a:p>
        </p:txBody>
      </p:sp>
      <p:sp>
        <p:nvSpPr>
          <p:cNvPr id="7" name="TextBox 6">
            <a:extLst>
              <a:ext uri="{FF2B5EF4-FFF2-40B4-BE49-F238E27FC236}">
                <a16:creationId xmlns:a16="http://schemas.microsoft.com/office/drawing/2014/main" id="{F19F3999-B52F-42E5-95EA-DC26A8A3665C}"/>
              </a:ext>
            </a:extLst>
          </p:cNvPr>
          <p:cNvSpPr txBox="1"/>
          <p:nvPr/>
        </p:nvSpPr>
        <p:spPr>
          <a:xfrm>
            <a:off x="4037112" y="1268760"/>
            <a:ext cx="4495328" cy="4278094"/>
          </a:xfrm>
          <a:prstGeom prst="rect">
            <a:avLst/>
          </a:prstGeom>
          <a:noFill/>
        </p:spPr>
        <p:txBody>
          <a:bodyPr wrap="square" rtlCol="0">
            <a:spAutoFit/>
          </a:bodyPr>
          <a:lstStyle/>
          <a:p>
            <a:r>
              <a:rPr lang="en-GB" sz="3200" i="1" dirty="0">
                <a:latin typeface="Aparajita" panose="020B0604020202020204" pitchFamily="34" charset="0"/>
                <a:cs typeface="Aparajita" panose="020B0604020202020204" pitchFamily="34" charset="0"/>
              </a:rPr>
              <a:t>"Grow old along with me!</a:t>
            </a:r>
          </a:p>
          <a:p>
            <a:r>
              <a:rPr lang="en-GB" sz="3200" i="1" dirty="0">
                <a:latin typeface="Aparajita" panose="020B0604020202020204" pitchFamily="34" charset="0"/>
                <a:cs typeface="Aparajita" panose="020B0604020202020204" pitchFamily="34" charset="0"/>
              </a:rPr>
              <a:t>The best is yet to be,</a:t>
            </a:r>
          </a:p>
          <a:p>
            <a:r>
              <a:rPr lang="en-GB" sz="3200" i="1" dirty="0">
                <a:latin typeface="Aparajita" panose="020B0604020202020204" pitchFamily="34" charset="0"/>
                <a:cs typeface="Aparajita" panose="020B0604020202020204" pitchFamily="34" charset="0"/>
              </a:rPr>
              <a:t>The last of life, for which the first was made:</a:t>
            </a:r>
          </a:p>
          <a:p>
            <a:r>
              <a:rPr lang="en-GB" sz="3200" i="1" dirty="0">
                <a:latin typeface="Aparajita" panose="020B0604020202020204" pitchFamily="34" charset="0"/>
                <a:cs typeface="Aparajita" panose="020B0604020202020204" pitchFamily="34" charset="0"/>
              </a:rPr>
              <a:t>Our times are in His Hand</a:t>
            </a:r>
          </a:p>
          <a:p>
            <a:r>
              <a:rPr lang="en-GB" sz="3200" i="1" dirty="0">
                <a:latin typeface="Aparajita" panose="020B0604020202020204" pitchFamily="34" charset="0"/>
                <a:cs typeface="Aparajita" panose="020B0604020202020204" pitchFamily="34" charset="0"/>
              </a:rPr>
              <a:t>Who saith "A whole I planned,</a:t>
            </a:r>
          </a:p>
          <a:p>
            <a:r>
              <a:rPr lang="en-GB" sz="3200" i="1" dirty="0">
                <a:latin typeface="Aparajita" panose="020B0604020202020204" pitchFamily="34" charset="0"/>
                <a:cs typeface="Aparajita" panose="020B0604020202020204" pitchFamily="34" charset="0"/>
              </a:rPr>
              <a:t>Youth shows but half; trust God: see all, nor be afraid!”</a:t>
            </a:r>
          </a:p>
          <a:p>
            <a:r>
              <a:rPr lang="en-GB" sz="1600" dirty="0">
                <a:cs typeface="Aparajita" panose="020B0604020202020204" pitchFamily="34" charset="0"/>
              </a:rPr>
              <a:t>Robert Browning</a:t>
            </a:r>
          </a:p>
        </p:txBody>
      </p:sp>
    </p:spTree>
    <p:extLst>
      <p:ext uri="{BB962C8B-B14F-4D97-AF65-F5344CB8AC3E}">
        <p14:creationId xmlns:p14="http://schemas.microsoft.com/office/powerpoint/2010/main" val="123903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722B-8253-4A2F-9D40-159043468B17}"/>
              </a:ext>
            </a:extLst>
          </p:cNvPr>
          <p:cNvSpPr>
            <a:spLocks noGrp="1"/>
          </p:cNvSpPr>
          <p:nvPr>
            <p:ph type="title"/>
          </p:nvPr>
        </p:nvSpPr>
        <p:spPr/>
        <p:txBody>
          <a:bodyPr>
            <a:normAutofit fontScale="90000"/>
          </a:bodyPr>
          <a:lstStyle/>
          <a:p>
            <a:br>
              <a:rPr lang="en-GB" dirty="0"/>
            </a:br>
            <a:r>
              <a:rPr lang="en-GB" dirty="0"/>
              <a:t>In Scripture, the peak of </a:t>
            </a:r>
            <a:br>
              <a:rPr lang="en-GB" dirty="0"/>
            </a:br>
            <a:r>
              <a:rPr lang="en-GB" dirty="0"/>
              <a:t>culture is WISDOM.</a:t>
            </a:r>
            <a:br>
              <a:rPr lang="en-GB" dirty="0"/>
            </a:br>
            <a:endParaRPr lang="en-GB" dirty="0"/>
          </a:p>
        </p:txBody>
      </p:sp>
      <p:sp>
        <p:nvSpPr>
          <p:cNvPr id="4" name="Slide Number Placeholder 3">
            <a:extLst>
              <a:ext uri="{FF2B5EF4-FFF2-40B4-BE49-F238E27FC236}">
                <a16:creationId xmlns:a16="http://schemas.microsoft.com/office/drawing/2014/main" id="{9389AB91-3504-4345-AFC8-4DAC79A9C217}"/>
              </a:ext>
            </a:extLst>
          </p:cNvPr>
          <p:cNvSpPr>
            <a:spLocks noGrp="1"/>
          </p:cNvSpPr>
          <p:nvPr>
            <p:ph type="sldNum" sz="quarter" idx="12"/>
          </p:nvPr>
        </p:nvSpPr>
        <p:spPr/>
        <p:txBody>
          <a:bodyPr/>
          <a:lstStyle/>
          <a:p>
            <a:fld id="{6A0F008E-9529-4E09-9F7B-46AE6928A849}" type="slidenum">
              <a:rPr lang="en-GB" smtClean="0"/>
              <a:t>2</a:t>
            </a:fld>
            <a:endParaRPr lang="en-GB"/>
          </a:p>
        </p:txBody>
      </p:sp>
      <p:pic>
        <p:nvPicPr>
          <p:cNvPr id="5" name="Content Placeholder 4">
            <a:extLst>
              <a:ext uri="{FF2B5EF4-FFF2-40B4-BE49-F238E27FC236}">
                <a16:creationId xmlns:a16="http://schemas.microsoft.com/office/drawing/2014/main" id="{2283B181-2AEE-47AF-94CA-33791A19A3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2060848"/>
            <a:ext cx="3333750" cy="2505075"/>
          </a:xfrm>
        </p:spPr>
      </p:pic>
      <p:sp>
        <p:nvSpPr>
          <p:cNvPr id="7" name="TextBox 6">
            <a:extLst>
              <a:ext uri="{FF2B5EF4-FFF2-40B4-BE49-F238E27FC236}">
                <a16:creationId xmlns:a16="http://schemas.microsoft.com/office/drawing/2014/main" id="{665275B4-352C-4EB0-80B7-E08505DCF1D5}"/>
              </a:ext>
            </a:extLst>
          </p:cNvPr>
          <p:cNvSpPr txBox="1"/>
          <p:nvPr/>
        </p:nvSpPr>
        <p:spPr>
          <a:xfrm>
            <a:off x="4139952" y="1772816"/>
            <a:ext cx="4464496" cy="2923877"/>
          </a:xfrm>
          <a:prstGeom prst="rect">
            <a:avLst/>
          </a:prstGeom>
          <a:noFill/>
        </p:spPr>
        <p:txBody>
          <a:bodyPr wrap="square" rtlCol="0">
            <a:spAutoFit/>
          </a:bodyPr>
          <a:lstStyle/>
          <a:p>
            <a:r>
              <a:rPr lang="en-GB" sz="2400" b="0" i="0" dirty="0">
                <a:solidFill>
                  <a:srgbClr val="000000"/>
                </a:solidFill>
                <a:effectLst/>
                <a:latin typeface="system-ui"/>
              </a:rPr>
              <a:t>‘Those were the days when I went to the city gate and took my place among the honoured leaders.</a:t>
            </a:r>
            <a:br>
              <a:rPr lang="en-GB" sz="2400" dirty="0"/>
            </a:br>
            <a:r>
              <a:rPr lang="en-GB" sz="2400" b="1" i="0" baseline="30000" dirty="0">
                <a:solidFill>
                  <a:srgbClr val="000000"/>
                </a:solidFill>
                <a:effectLst/>
                <a:latin typeface="system-ui"/>
              </a:rPr>
              <a:t>8 </a:t>
            </a:r>
            <a:r>
              <a:rPr lang="en-GB" sz="2400" b="0" i="0" dirty="0">
                <a:solidFill>
                  <a:srgbClr val="000000"/>
                </a:solidFill>
                <a:effectLst/>
                <a:latin typeface="system-ui"/>
              </a:rPr>
              <a:t>The young stepped aside when they saw me, and </a:t>
            </a:r>
            <a:r>
              <a:rPr lang="en-GB" sz="2400" b="0" i="0" u="sng" dirty="0">
                <a:solidFill>
                  <a:srgbClr val="000000"/>
                </a:solidFill>
                <a:effectLst/>
                <a:latin typeface="system-ui"/>
              </a:rPr>
              <a:t>even the aged rose in respect at my coming.’</a:t>
            </a:r>
          </a:p>
          <a:p>
            <a:endParaRPr lang="en-GB" sz="2000" u="sng" dirty="0">
              <a:solidFill>
                <a:srgbClr val="000000"/>
              </a:solidFill>
              <a:latin typeface="system-ui"/>
            </a:endParaRPr>
          </a:p>
          <a:p>
            <a:r>
              <a:rPr lang="en-GB" sz="2000" dirty="0">
                <a:solidFill>
                  <a:srgbClr val="000000"/>
                </a:solidFill>
                <a:latin typeface="system-ui"/>
              </a:rPr>
              <a:t>Job 29: 7-8</a:t>
            </a:r>
            <a:endParaRPr lang="en-GB" sz="2000" dirty="0"/>
          </a:p>
        </p:txBody>
      </p:sp>
    </p:spTree>
    <p:extLst>
      <p:ext uri="{BB962C8B-B14F-4D97-AF65-F5344CB8AC3E}">
        <p14:creationId xmlns:p14="http://schemas.microsoft.com/office/powerpoint/2010/main" val="199181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722B-8253-4A2F-9D40-159043468B17}"/>
              </a:ext>
            </a:extLst>
          </p:cNvPr>
          <p:cNvSpPr>
            <a:spLocks noGrp="1"/>
          </p:cNvSpPr>
          <p:nvPr>
            <p:ph type="title"/>
          </p:nvPr>
        </p:nvSpPr>
        <p:spPr>
          <a:xfrm>
            <a:off x="457200" y="274638"/>
            <a:ext cx="8229600" cy="850106"/>
          </a:xfrm>
        </p:spPr>
        <p:txBody>
          <a:bodyPr>
            <a:normAutofit/>
          </a:bodyPr>
          <a:lstStyle/>
          <a:p>
            <a:endParaRPr lang="en-GB" dirty="0"/>
          </a:p>
        </p:txBody>
      </p:sp>
      <p:sp>
        <p:nvSpPr>
          <p:cNvPr id="3" name="Content Placeholder 2">
            <a:extLst>
              <a:ext uri="{FF2B5EF4-FFF2-40B4-BE49-F238E27FC236}">
                <a16:creationId xmlns:a16="http://schemas.microsoft.com/office/drawing/2014/main" id="{E7032557-2B28-4EB3-8615-8FDB750F89D7}"/>
              </a:ext>
            </a:extLst>
          </p:cNvPr>
          <p:cNvSpPr>
            <a:spLocks noGrp="1"/>
          </p:cNvSpPr>
          <p:nvPr>
            <p:ph idx="1"/>
          </p:nvPr>
        </p:nvSpPr>
        <p:spPr/>
        <p:txBody>
          <a:bodyPr>
            <a:normAutofit/>
          </a:bodyPr>
          <a:lstStyle/>
          <a:p>
            <a:r>
              <a:rPr lang="en-GB" sz="4000" dirty="0"/>
              <a:t>In today’s culture, the peak is YOUTHFULNESS</a:t>
            </a:r>
          </a:p>
          <a:p>
            <a:r>
              <a:rPr lang="en-GB" sz="4000" dirty="0"/>
              <a:t>Youth has become the evaluator.</a:t>
            </a:r>
          </a:p>
          <a:p>
            <a:r>
              <a:rPr lang="en-GB" sz="4000" dirty="0"/>
              <a:t>Within a framework of their value of the person to the ‘economy’</a:t>
            </a:r>
            <a:endParaRPr lang="en-GB" dirty="0"/>
          </a:p>
        </p:txBody>
      </p:sp>
      <p:sp>
        <p:nvSpPr>
          <p:cNvPr id="4" name="Slide Number Placeholder 3">
            <a:extLst>
              <a:ext uri="{FF2B5EF4-FFF2-40B4-BE49-F238E27FC236}">
                <a16:creationId xmlns:a16="http://schemas.microsoft.com/office/drawing/2014/main" id="{9389AB91-3504-4345-AFC8-4DAC79A9C217}"/>
              </a:ext>
            </a:extLst>
          </p:cNvPr>
          <p:cNvSpPr>
            <a:spLocks noGrp="1"/>
          </p:cNvSpPr>
          <p:nvPr>
            <p:ph type="sldNum" sz="quarter" idx="12"/>
          </p:nvPr>
        </p:nvSpPr>
        <p:spPr/>
        <p:txBody>
          <a:bodyPr/>
          <a:lstStyle/>
          <a:p>
            <a:fld id="{6A0F008E-9529-4E09-9F7B-46AE6928A849}" type="slidenum">
              <a:rPr lang="en-GB" smtClean="0"/>
              <a:t>3</a:t>
            </a:fld>
            <a:endParaRPr lang="en-GB"/>
          </a:p>
        </p:txBody>
      </p:sp>
    </p:spTree>
    <p:extLst>
      <p:ext uri="{BB962C8B-B14F-4D97-AF65-F5344CB8AC3E}">
        <p14:creationId xmlns:p14="http://schemas.microsoft.com/office/powerpoint/2010/main" val="75983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D6E6-5D25-41A0-9BA5-1BD962D91379}"/>
              </a:ext>
            </a:extLst>
          </p:cNvPr>
          <p:cNvSpPr>
            <a:spLocks noGrp="1"/>
          </p:cNvSpPr>
          <p:nvPr>
            <p:ph type="title"/>
          </p:nvPr>
        </p:nvSpPr>
        <p:spPr/>
        <p:txBody>
          <a:bodyPr/>
          <a:lstStyle/>
          <a:p>
            <a:pPr algn="l"/>
            <a:r>
              <a:rPr lang="en-GB" dirty="0"/>
              <a:t>Old age – a reward from God</a:t>
            </a:r>
          </a:p>
        </p:txBody>
      </p:sp>
      <p:sp>
        <p:nvSpPr>
          <p:cNvPr id="3" name="Content Placeholder 2">
            <a:extLst>
              <a:ext uri="{FF2B5EF4-FFF2-40B4-BE49-F238E27FC236}">
                <a16:creationId xmlns:a16="http://schemas.microsoft.com/office/drawing/2014/main" id="{FCA44950-D4F8-4A5D-9278-788DFAD86028}"/>
              </a:ext>
            </a:extLst>
          </p:cNvPr>
          <p:cNvSpPr>
            <a:spLocks noGrp="1"/>
          </p:cNvSpPr>
          <p:nvPr>
            <p:ph idx="1"/>
          </p:nvPr>
        </p:nvSpPr>
        <p:spPr/>
        <p:txBody>
          <a:bodyPr/>
          <a:lstStyle/>
          <a:p>
            <a:r>
              <a:rPr lang="en-GB" dirty="0"/>
              <a:t>‘With a long life I will satisfy him and let him see My salvation.’  </a:t>
            </a:r>
            <a:r>
              <a:rPr lang="en-GB" sz="2400" dirty="0"/>
              <a:t>Psalm 91:16</a:t>
            </a:r>
          </a:p>
          <a:p>
            <a:r>
              <a:rPr lang="en-GB" dirty="0"/>
              <a:t>‘… if you walk in my ways, I will prolong your life.’  </a:t>
            </a:r>
            <a:r>
              <a:rPr lang="en-GB" sz="2400" dirty="0"/>
              <a:t>1 Kings 13:14 </a:t>
            </a:r>
          </a:p>
          <a:p>
            <a:r>
              <a:rPr lang="en-GB" dirty="0"/>
              <a:t>‘you shall go to your fathers in peace; you will be buried at a good old age.’ </a:t>
            </a:r>
            <a:r>
              <a:rPr lang="en-GB" sz="2400" dirty="0"/>
              <a:t>Genesis 15:15 </a:t>
            </a:r>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83715DCE-301E-46AD-8BD1-B93EDB5E674B}"/>
              </a:ext>
            </a:extLst>
          </p:cNvPr>
          <p:cNvSpPr>
            <a:spLocks noGrp="1"/>
          </p:cNvSpPr>
          <p:nvPr>
            <p:ph type="sldNum" sz="quarter" idx="12"/>
          </p:nvPr>
        </p:nvSpPr>
        <p:spPr/>
        <p:txBody>
          <a:bodyPr/>
          <a:lstStyle/>
          <a:p>
            <a:fld id="{6A0F008E-9529-4E09-9F7B-46AE6928A849}" type="slidenum">
              <a:rPr lang="en-GB" smtClean="0"/>
              <a:t>4</a:t>
            </a:fld>
            <a:endParaRPr lang="en-GB"/>
          </a:p>
        </p:txBody>
      </p:sp>
    </p:spTree>
    <p:extLst>
      <p:ext uri="{BB962C8B-B14F-4D97-AF65-F5344CB8AC3E}">
        <p14:creationId xmlns:p14="http://schemas.microsoft.com/office/powerpoint/2010/main" val="23780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God designed old age on </a:t>
            </a:r>
            <a:br>
              <a:rPr lang="en-GB" dirty="0"/>
            </a:br>
            <a:r>
              <a:rPr lang="en-GB" dirty="0"/>
              <a:t>purpose</a:t>
            </a:r>
          </a:p>
        </p:txBody>
      </p:sp>
      <p:sp>
        <p:nvSpPr>
          <p:cNvPr id="3" name="Content Placeholder 2"/>
          <p:cNvSpPr>
            <a:spLocks noGrp="1"/>
          </p:cNvSpPr>
          <p:nvPr>
            <p:ph idx="1"/>
          </p:nvPr>
        </p:nvSpPr>
        <p:spPr/>
        <p:txBody>
          <a:bodyPr>
            <a:normAutofit lnSpcReduction="10000"/>
          </a:bodyPr>
          <a:lstStyle/>
          <a:p>
            <a:r>
              <a:rPr lang="en-GB" dirty="0"/>
              <a:t>To show His faithfulness -to tell out His works (Psalm 78, 71, 145 …) </a:t>
            </a:r>
          </a:p>
          <a:p>
            <a:r>
              <a:rPr lang="en-GB" dirty="0"/>
              <a:t>(Proverbs 4:18) to share experiences and wisdom  </a:t>
            </a:r>
          </a:p>
          <a:p>
            <a:r>
              <a:rPr lang="en-GB" dirty="0"/>
              <a:t>To teach and encourage the younger generation, (Titus, Timothy).</a:t>
            </a:r>
          </a:p>
          <a:p>
            <a:r>
              <a:rPr lang="en-GB" dirty="0"/>
              <a:t>To bless the younger, to mentor, to listen.</a:t>
            </a:r>
          </a:p>
          <a:p>
            <a:pPr marL="0" indent="0">
              <a:buNone/>
            </a:pPr>
            <a:r>
              <a:rPr lang="en-GB" sz="2800" dirty="0"/>
              <a:t> </a:t>
            </a:r>
          </a:p>
          <a:p>
            <a:pPr marL="0" indent="0">
              <a:buNone/>
            </a:pPr>
            <a:r>
              <a:rPr lang="en-GB" sz="2800" dirty="0"/>
              <a:t> </a:t>
            </a:r>
          </a:p>
          <a:p>
            <a:endParaRPr lang="en-GB" sz="2800" dirty="0"/>
          </a:p>
        </p:txBody>
      </p:sp>
      <p:sp>
        <p:nvSpPr>
          <p:cNvPr id="4" name="Slide Number Placeholder 3">
            <a:extLst>
              <a:ext uri="{FF2B5EF4-FFF2-40B4-BE49-F238E27FC236}">
                <a16:creationId xmlns:a16="http://schemas.microsoft.com/office/drawing/2014/main" id="{7D28E2DC-B366-4C33-8DA6-C9D4764856C9}"/>
              </a:ext>
            </a:extLst>
          </p:cNvPr>
          <p:cNvSpPr>
            <a:spLocks noGrp="1"/>
          </p:cNvSpPr>
          <p:nvPr>
            <p:ph type="sldNum" sz="quarter" idx="12"/>
          </p:nvPr>
        </p:nvSpPr>
        <p:spPr/>
        <p:txBody>
          <a:bodyPr/>
          <a:lstStyle/>
          <a:p>
            <a:fld id="{6A0F008E-9529-4E09-9F7B-46AE6928A849}" type="slidenum">
              <a:rPr lang="en-GB" smtClean="0"/>
              <a:t>5</a:t>
            </a:fld>
            <a:endParaRPr lang="en-GB"/>
          </a:p>
        </p:txBody>
      </p:sp>
    </p:spTree>
    <p:extLst>
      <p:ext uri="{BB962C8B-B14F-4D97-AF65-F5344CB8AC3E}">
        <p14:creationId xmlns:p14="http://schemas.microsoft.com/office/powerpoint/2010/main" val="310028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AC43-3119-44E7-ABDB-34A8946F8853}"/>
              </a:ext>
            </a:extLst>
          </p:cNvPr>
          <p:cNvSpPr>
            <a:spLocks noGrp="1"/>
          </p:cNvSpPr>
          <p:nvPr>
            <p:ph type="title"/>
          </p:nvPr>
        </p:nvSpPr>
        <p:spPr/>
        <p:txBody>
          <a:bodyPr>
            <a:noAutofit/>
          </a:bodyPr>
          <a:lstStyle/>
          <a:p>
            <a:r>
              <a:rPr lang="en-GB" sz="3200" dirty="0"/>
              <a:t>To create a balanced society</a:t>
            </a:r>
          </a:p>
        </p:txBody>
      </p:sp>
      <p:pic>
        <p:nvPicPr>
          <p:cNvPr id="6" name="Content Placeholder 5" descr="A picture containing scale, device&#10;&#10;Description automatically generated">
            <a:extLst>
              <a:ext uri="{FF2B5EF4-FFF2-40B4-BE49-F238E27FC236}">
                <a16:creationId xmlns:a16="http://schemas.microsoft.com/office/drawing/2014/main" id="{21F4840D-D095-4F0F-BC48-E983741022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417638"/>
            <a:ext cx="6624736" cy="2659434"/>
          </a:xfrm>
        </p:spPr>
      </p:pic>
      <p:sp>
        <p:nvSpPr>
          <p:cNvPr id="4" name="Slide Number Placeholder 3">
            <a:extLst>
              <a:ext uri="{FF2B5EF4-FFF2-40B4-BE49-F238E27FC236}">
                <a16:creationId xmlns:a16="http://schemas.microsoft.com/office/drawing/2014/main" id="{61C77F43-6F9C-43DB-B9CF-30ED576E8FBF}"/>
              </a:ext>
            </a:extLst>
          </p:cNvPr>
          <p:cNvSpPr>
            <a:spLocks noGrp="1"/>
          </p:cNvSpPr>
          <p:nvPr>
            <p:ph type="sldNum" sz="quarter" idx="12"/>
          </p:nvPr>
        </p:nvSpPr>
        <p:spPr/>
        <p:txBody>
          <a:bodyPr/>
          <a:lstStyle/>
          <a:p>
            <a:fld id="{6A0F008E-9529-4E09-9F7B-46AE6928A849}" type="slidenum">
              <a:rPr lang="en-GB" smtClean="0"/>
              <a:t>6</a:t>
            </a:fld>
            <a:endParaRPr lang="en-GB"/>
          </a:p>
        </p:txBody>
      </p:sp>
      <p:sp>
        <p:nvSpPr>
          <p:cNvPr id="8" name="TextBox 7">
            <a:extLst>
              <a:ext uri="{FF2B5EF4-FFF2-40B4-BE49-F238E27FC236}">
                <a16:creationId xmlns:a16="http://schemas.microsoft.com/office/drawing/2014/main" id="{FEC409B6-AA0D-46F5-A3FB-C145C33E7404}"/>
              </a:ext>
            </a:extLst>
          </p:cNvPr>
          <p:cNvSpPr txBox="1"/>
          <p:nvPr/>
        </p:nvSpPr>
        <p:spPr>
          <a:xfrm>
            <a:off x="611560" y="4005064"/>
            <a:ext cx="6840760" cy="1692771"/>
          </a:xfrm>
          <a:prstGeom prst="rect">
            <a:avLst/>
          </a:prstGeom>
          <a:noFill/>
        </p:spPr>
        <p:txBody>
          <a:bodyPr wrap="square" rtlCol="0">
            <a:spAutoFit/>
          </a:bodyPr>
          <a:lstStyle/>
          <a:p>
            <a:r>
              <a:rPr lang="en-GB" sz="2800" b="0" i="0" dirty="0">
                <a:solidFill>
                  <a:srgbClr val="FF0000"/>
                </a:solidFill>
                <a:effectLst/>
                <a:latin typeface="Roboto" panose="02000000000000000000" pitchFamily="2" charset="0"/>
              </a:rPr>
              <a:t>‘The glory of the young is their strength; the </a:t>
            </a:r>
            <a:r>
              <a:rPr lang="en-GB" sz="2800" b="0" i="0" dirty="0" err="1">
                <a:solidFill>
                  <a:srgbClr val="FF0000"/>
                </a:solidFill>
                <a:effectLst/>
                <a:latin typeface="Roboto" panose="02000000000000000000" pitchFamily="2" charset="0"/>
              </a:rPr>
              <a:t>gray</a:t>
            </a:r>
            <a:r>
              <a:rPr lang="en-GB" sz="2800" b="0" i="0" dirty="0">
                <a:solidFill>
                  <a:srgbClr val="FF0000"/>
                </a:solidFill>
                <a:effectLst/>
                <a:latin typeface="Roboto" panose="02000000000000000000" pitchFamily="2" charset="0"/>
              </a:rPr>
              <a:t> hair of experience (wisdom) is the splendour of the old.’  </a:t>
            </a:r>
          </a:p>
          <a:p>
            <a:r>
              <a:rPr lang="en-GB" sz="2000" b="0" i="0" dirty="0">
                <a:solidFill>
                  <a:srgbClr val="001320"/>
                </a:solidFill>
                <a:effectLst/>
                <a:latin typeface="Roboto" panose="02000000000000000000" pitchFamily="2" charset="0"/>
              </a:rPr>
              <a:t>Proverbs 20:29 </a:t>
            </a:r>
            <a:endParaRPr lang="en-GB" sz="2000" dirty="0"/>
          </a:p>
        </p:txBody>
      </p:sp>
    </p:spTree>
    <p:extLst>
      <p:ext uri="{BB962C8B-B14F-4D97-AF65-F5344CB8AC3E}">
        <p14:creationId xmlns:p14="http://schemas.microsoft.com/office/powerpoint/2010/main" val="210035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Encouraging, supporting </a:t>
            </a:r>
            <a:br>
              <a:rPr lang="en-GB" dirty="0"/>
            </a:br>
            <a:r>
              <a:rPr lang="en-GB" dirty="0"/>
              <a:t>the younger</a:t>
            </a:r>
          </a:p>
        </p:txBody>
      </p:sp>
      <p:sp>
        <p:nvSpPr>
          <p:cNvPr id="3" name="Content Placeholder 2"/>
          <p:cNvSpPr>
            <a:spLocks noGrp="1"/>
          </p:cNvSpPr>
          <p:nvPr>
            <p:ph sz="half" idx="1"/>
          </p:nvPr>
        </p:nvSpPr>
        <p:spPr>
          <a:xfrm>
            <a:off x="628650" y="1700809"/>
            <a:ext cx="3886200" cy="4075284"/>
          </a:xfrm>
        </p:spPr>
        <p:txBody>
          <a:bodyPr>
            <a:normAutofit/>
          </a:bodyPr>
          <a:lstStyle/>
          <a:p>
            <a:r>
              <a:rPr lang="en-GB" sz="2400" b="1" dirty="0"/>
              <a:t>Mary</a:t>
            </a:r>
            <a:r>
              <a:rPr lang="en-GB" sz="2400" dirty="0"/>
              <a:t> - Elizabeth and Zechariah</a:t>
            </a:r>
          </a:p>
          <a:p>
            <a:r>
              <a:rPr lang="en-GB" sz="2400" b="1" dirty="0"/>
              <a:t>Barnabus</a:t>
            </a:r>
            <a:r>
              <a:rPr lang="en-GB" sz="2400" dirty="0"/>
              <a:t> - John Mark </a:t>
            </a:r>
          </a:p>
          <a:p>
            <a:r>
              <a:rPr lang="en-GB" sz="2400" b="1" dirty="0"/>
              <a:t>Paul</a:t>
            </a:r>
            <a:r>
              <a:rPr lang="en-GB" sz="2400" dirty="0"/>
              <a:t> - Timothy, Titus, Archippus, Onesimus, and John Mark</a:t>
            </a:r>
          </a:p>
          <a:p>
            <a:pPr lvl="1">
              <a:buFont typeface="Wingdings" panose="05000000000000000000" pitchFamily="2" charset="2"/>
              <a:buChar char="v"/>
            </a:pPr>
            <a:r>
              <a:rPr lang="en-GB" dirty="0"/>
              <a:t> </a:t>
            </a:r>
            <a:r>
              <a:rPr lang="en-GB" sz="2100" b="1" dirty="0"/>
              <a:t>Schooling</a:t>
            </a:r>
          </a:p>
          <a:p>
            <a:pPr lvl="1">
              <a:buFont typeface="Wingdings" panose="05000000000000000000" pitchFamily="2" charset="2"/>
              <a:buChar char="v"/>
            </a:pPr>
            <a:r>
              <a:rPr lang="en-GB" sz="2100" b="1" dirty="0"/>
              <a:t> Stimulating</a:t>
            </a:r>
          </a:p>
          <a:p>
            <a:pPr lvl="1">
              <a:buFont typeface="Wingdings" panose="05000000000000000000" pitchFamily="2" charset="2"/>
              <a:buChar char="v"/>
            </a:pPr>
            <a:r>
              <a:rPr lang="en-GB" sz="2100" b="1" dirty="0"/>
              <a:t> Supporting</a:t>
            </a:r>
          </a:p>
          <a:p>
            <a:pPr lvl="1">
              <a:buFont typeface="Wingdings" panose="05000000000000000000" pitchFamily="2" charset="2"/>
              <a:buChar char="v"/>
            </a:pPr>
            <a:r>
              <a:rPr lang="en-GB" sz="2100" b="1" dirty="0"/>
              <a:t> Strengthening</a:t>
            </a:r>
          </a:p>
        </p:txBody>
      </p:sp>
      <p:pic>
        <p:nvPicPr>
          <p:cNvPr id="5"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99400" y="2226469"/>
            <a:ext cx="4208573" cy="3160523"/>
          </a:xfrm>
        </p:spPr>
      </p:pic>
    </p:spTree>
    <p:extLst>
      <p:ext uri="{BB962C8B-B14F-4D97-AF65-F5344CB8AC3E}">
        <p14:creationId xmlns:p14="http://schemas.microsoft.com/office/powerpoint/2010/main" val="61237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260648"/>
            <a:ext cx="6984776" cy="1569660"/>
          </a:xfrm>
          <a:prstGeom prst="rect">
            <a:avLst/>
          </a:prstGeom>
          <a:noFill/>
        </p:spPr>
        <p:txBody>
          <a:bodyPr wrap="square" rtlCol="0">
            <a:spAutoFit/>
          </a:bodyPr>
          <a:lstStyle/>
          <a:p>
            <a:r>
              <a:rPr lang="en-GB" sz="3200" dirty="0"/>
              <a:t>A partnership of pensioners and troubled pupils that turned a school around and transformed the district.</a:t>
            </a:r>
          </a:p>
        </p:txBody>
      </p:sp>
      <p:sp>
        <p:nvSpPr>
          <p:cNvPr id="7" name="TextBox 6"/>
          <p:cNvSpPr txBox="1"/>
          <p:nvPr/>
        </p:nvSpPr>
        <p:spPr>
          <a:xfrm>
            <a:off x="395536" y="5157192"/>
            <a:ext cx="8208912" cy="923330"/>
          </a:xfrm>
          <a:prstGeom prst="rect">
            <a:avLst/>
          </a:prstGeom>
          <a:noFill/>
        </p:spPr>
        <p:txBody>
          <a:bodyPr wrap="square" rtlCol="0">
            <a:spAutoFit/>
          </a:bodyPr>
          <a:lstStyle/>
          <a:p>
            <a:r>
              <a:rPr lang="en-GB" dirty="0">
                <a:hlinkClick r:id="rId3"/>
              </a:rPr>
              <a:t>http://www.dailymail.co.uk/news/article-3613572/Magical-friendships-troubled-teenagers-link-OAPs-looking-void-lives-transformed.html</a:t>
            </a:r>
            <a:endParaRPr lang="en-GB" dirty="0"/>
          </a:p>
          <a:p>
            <a:endParaRPr lang="en-GB" dirty="0"/>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3568" y="2020932"/>
            <a:ext cx="3096344" cy="3110860"/>
          </a:xfrm>
        </p:spPr>
      </p:pic>
      <p:sp>
        <p:nvSpPr>
          <p:cNvPr id="10" name="TextBox 9"/>
          <p:cNvSpPr txBox="1"/>
          <p:nvPr/>
        </p:nvSpPr>
        <p:spPr>
          <a:xfrm>
            <a:off x="4340200" y="2636912"/>
            <a:ext cx="4176464" cy="1938992"/>
          </a:xfrm>
          <a:prstGeom prst="rect">
            <a:avLst/>
          </a:prstGeom>
          <a:noFill/>
        </p:spPr>
        <p:txBody>
          <a:bodyPr wrap="square" rtlCol="0">
            <a:spAutoFit/>
          </a:bodyPr>
          <a:lstStyle/>
          <a:p>
            <a:r>
              <a:rPr lang="en-GB" sz="2800" i="1" dirty="0"/>
              <a:t>It’s such a simple idea you wonder why it hasn’t been tried before.</a:t>
            </a:r>
            <a:br>
              <a:rPr lang="en-GB" dirty="0"/>
            </a:br>
            <a:br>
              <a:rPr lang="en-GB" dirty="0"/>
            </a:br>
            <a:endParaRPr lang="en-GB" dirty="0"/>
          </a:p>
        </p:txBody>
      </p:sp>
      <p:sp>
        <p:nvSpPr>
          <p:cNvPr id="2" name="Slide Number Placeholder 1">
            <a:extLst>
              <a:ext uri="{FF2B5EF4-FFF2-40B4-BE49-F238E27FC236}">
                <a16:creationId xmlns:a16="http://schemas.microsoft.com/office/drawing/2014/main" id="{34D2224D-AAD1-4230-ACF7-87EC33B20ABA}"/>
              </a:ext>
            </a:extLst>
          </p:cNvPr>
          <p:cNvSpPr>
            <a:spLocks noGrp="1"/>
          </p:cNvSpPr>
          <p:nvPr>
            <p:ph type="sldNum" sz="quarter" idx="12"/>
          </p:nvPr>
        </p:nvSpPr>
        <p:spPr/>
        <p:txBody>
          <a:bodyPr/>
          <a:lstStyle/>
          <a:p>
            <a:fld id="{6A0F008E-9529-4E09-9F7B-46AE6928A849}" type="slidenum">
              <a:rPr lang="en-GB" smtClean="0"/>
              <a:t>8</a:t>
            </a:fld>
            <a:endParaRPr lang="en-GB"/>
          </a:p>
        </p:txBody>
      </p:sp>
    </p:spTree>
    <p:extLst>
      <p:ext uri="{BB962C8B-B14F-4D97-AF65-F5344CB8AC3E}">
        <p14:creationId xmlns:p14="http://schemas.microsoft.com/office/powerpoint/2010/main" val="127028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83FD-42A6-4DF2-8D00-069B8AC93C12}"/>
              </a:ext>
            </a:extLst>
          </p:cNvPr>
          <p:cNvSpPr>
            <a:spLocks noGrp="1"/>
          </p:cNvSpPr>
          <p:nvPr>
            <p:ph type="title"/>
          </p:nvPr>
        </p:nvSpPr>
        <p:spPr/>
        <p:txBody>
          <a:bodyPr>
            <a:normAutofit fontScale="90000"/>
          </a:bodyPr>
          <a:lstStyle/>
          <a:p>
            <a:r>
              <a:rPr lang="en-GB" dirty="0"/>
              <a:t>Examples of God using </a:t>
            </a:r>
            <a:br>
              <a:rPr lang="en-GB" dirty="0"/>
            </a:br>
            <a:r>
              <a:rPr lang="en-GB" dirty="0"/>
              <a:t>older people</a:t>
            </a:r>
          </a:p>
        </p:txBody>
      </p:sp>
      <p:sp>
        <p:nvSpPr>
          <p:cNvPr id="3" name="Content Placeholder 2">
            <a:extLst>
              <a:ext uri="{FF2B5EF4-FFF2-40B4-BE49-F238E27FC236}">
                <a16:creationId xmlns:a16="http://schemas.microsoft.com/office/drawing/2014/main" id="{0DF2E527-1250-4DBD-9C79-0A88FF701BD0}"/>
              </a:ext>
            </a:extLst>
          </p:cNvPr>
          <p:cNvSpPr>
            <a:spLocks noGrp="1"/>
          </p:cNvSpPr>
          <p:nvPr>
            <p:ph idx="1"/>
          </p:nvPr>
        </p:nvSpPr>
        <p:spPr/>
        <p:txBody>
          <a:bodyPr/>
          <a:lstStyle/>
          <a:p>
            <a:r>
              <a:rPr lang="en-GB" dirty="0"/>
              <a:t>Moses – 80 when God called him.</a:t>
            </a:r>
          </a:p>
          <a:p>
            <a:r>
              <a:rPr lang="en-GB" dirty="0"/>
              <a:t>Miriam – 93 when she danced with the timbral</a:t>
            </a:r>
          </a:p>
          <a:p>
            <a:r>
              <a:rPr lang="en-GB" dirty="0"/>
              <a:t>Anna in her 80s, and Simeon (portrayed as old) in the temple – </a:t>
            </a:r>
          </a:p>
          <a:p>
            <a:r>
              <a:rPr lang="en-GB" dirty="0"/>
              <a:t>Joshua, 100, at the battle of Jericho</a:t>
            </a:r>
          </a:p>
          <a:p>
            <a:r>
              <a:rPr lang="en-GB" dirty="0"/>
              <a:t>Caleb, 85, when he said, ‘Give me this mountain.’</a:t>
            </a:r>
          </a:p>
        </p:txBody>
      </p:sp>
      <p:sp>
        <p:nvSpPr>
          <p:cNvPr id="4" name="Slide Number Placeholder 3">
            <a:extLst>
              <a:ext uri="{FF2B5EF4-FFF2-40B4-BE49-F238E27FC236}">
                <a16:creationId xmlns:a16="http://schemas.microsoft.com/office/drawing/2014/main" id="{D539AD5C-B36A-4878-AFD1-229A342807C2}"/>
              </a:ext>
            </a:extLst>
          </p:cNvPr>
          <p:cNvSpPr>
            <a:spLocks noGrp="1"/>
          </p:cNvSpPr>
          <p:nvPr>
            <p:ph type="sldNum" sz="quarter" idx="12"/>
          </p:nvPr>
        </p:nvSpPr>
        <p:spPr/>
        <p:txBody>
          <a:bodyPr/>
          <a:lstStyle/>
          <a:p>
            <a:fld id="{6A0F008E-9529-4E09-9F7B-46AE6928A849}" type="slidenum">
              <a:rPr lang="en-GB" smtClean="0"/>
              <a:t>9</a:t>
            </a:fld>
            <a:endParaRPr lang="en-GB"/>
          </a:p>
        </p:txBody>
      </p:sp>
    </p:spTree>
    <p:extLst>
      <p:ext uri="{BB962C8B-B14F-4D97-AF65-F5344CB8AC3E}">
        <p14:creationId xmlns:p14="http://schemas.microsoft.com/office/powerpoint/2010/main" val="1004001112"/>
      </p:ext>
    </p:extLst>
  </p:cSld>
  <p:clrMapOvr>
    <a:masterClrMapping/>
  </p:clrMapOvr>
</p:sld>
</file>

<file path=ppt/theme/theme1.xml><?xml version="1.0" encoding="utf-8"?>
<a:theme xmlns:a="http://schemas.openxmlformats.org/drawingml/2006/main" name="Eastbourne 2015 b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Eastbourne 2015 best</Template>
  <TotalTime>4483</TotalTime>
  <Words>1451</Words>
  <Application>Microsoft Office PowerPoint</Application>
  <PresentationFormat>On-screen Show (4:3)</PresentationFormat>
  <Paragraphs>159</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Aparajita</vt:lpstr>
      <vt:lpstr>Arial</vt:lpstr>
      <vt:lpstr>Arial Narrow</vt:lpstr>
      <vt:lpstr>Calibri</vt:lpstr>
      <vt:lpstr>Calibri Light</vt:lpstr>
      <vt:lpstr>Cooper Black</vt:lpstr>
      <vt:lpstr>CrimsonText</vt:lpstr>
      <vt:lpstr>Roboto</vt:lpstr>
      <vt:lpstr>system-ui</vt:lpstr>
      <vt:lpstr>Wingdings</vt:lpstr>
      <vt:lpstr>Eastbourne 2015 best</vt:lpstr>
      <vt:lpstr>  </vt:lpstr>
      <vt:lpstr> In Scripture, the peak of  culture is WISDOM. </vt:lpstr>
      <vt:lpstr>PowerPoint Presentation</vt:lpstr>
      <vt:lpstr>Old age – a reward from God</vt:lpstr>
      <vt:lpstr>God designed old age on  purpose</vt:lpstr>
      <vt:lpstr>To create a balanced society</vt:lpstr>
      <vt:lpstr>Encouraging, supporting  the younger</vt:lpstr>
      <vt:lpstr>PowerPoint Presentation</vt:lpstr>
      <vt:lpstr>Examples of God using  older people</vt:lpstr>
      <vt:lpstr>Three ‘old’ men who changed the course of history</vt:lpstr>
      <vt:lpstr>Respect in the New Testament</vt:lpstr>
      <vt:lpstr>The 1960s social revolution</vt:lpstr>
      <vt:lpstr>Ageism – our invisible gorilla  </vt:lpstr>
      <vt:lpstr>  So how do you expect to be  in your old age?  </vt:lpstr>
      <vt:lpstr> THE KEY </vt:lpstr>
      <vt:lpstr>Churches raising expectations</vt:lpstr>
      <vt:lpstr>For copy and notes: email louise.morse@pilgrimsfriend.org.uk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Usefulness  In Old Age</dc:title>
  <dc:creator>Jenny</dc:creator>
  <cp:lastModifiedBy>Louise Morse</cp:lastModifiedBy>
  <cp:revision>351</cp:revision>
  <cp:lastPrinted>2019-03-18T21:07:07Z</cp:lastPrinted>
  <dcterms:created xsi:type="dcterms:W3CDTF">2015-10-12T11:28:26Z</dcterms:created>
  <dcterms:modified xsi:type="dcterms:W3CDTF">2021-09-17T14:04:07Z</dcterms:modified>
</cp:coreProperties>
</file>